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48" r:id="rId1"/>
    <p:sldMasterId id="2147483660" r:id="rId3"/>
  </p:sldMasterIdLst>
  <p:notesMasterIdLst>
    <p:notesMasterId r:id="rId5"/>
  </p:notesMasterIdLst>
  <p:handoutMasterIdLst>
    <p:handoutMasterId r:id="rId20"/>
  </p:handoutMasterIdLst>
  <p:sldIdLst>
    <p:sldId id="256" r:id="rId4"/>
    <p:sldId id="257" r:id="rId6"/>
    <p:sldId id="264" r:id="rId7"/>
    <p:sldId id="265" r:id="rId8"/>
    <p:sldId id="266" r:id="rId9"/>
    <p:sldId id="267" r:id="rId10"/>
    <p:sldId id="279" r:id="rId11"/>
    <p:sldId id="286" r:id="rId12"/>
    <p:sldId id="287" r:id="rId13"/>
    <p:sldId id="288" r:id="rId14"/>
    <p:sldId id="290" r:id="rId15"/>
    <p:sldId id="295" r:id="rId16"/>
    <p:sldId id="277" r:id="rId17"/>
    <p:sldId id="282" r:id="rId18"/>
    <p:sldId id="263" r:id="rId19"/>
  </p:sldIdLst>
  <p:sldSz cx="12192000" cy="6858000"/>
  <p:notesSz cx="6858000" cy="9144000"/>
  <p:embeddedFontLst>
    <p:embeddedFont>
      <p:font typeface="Calibri" panose="020F0502020204030204"/>
      <p:regular r:id="rId25"/>
      <p:bold r:id="rId26"/>
      <p:italic r:id="rId27"/>
      <p:boldItalic r:id="rId28"/>
    </p:embeddedFont>
    <p:embeddedFont>
      <p:font typeface="Calibri Light" panose="020F0302020204030204" charset="0"/>
      <p:regular r:id="rId29"/>
      <p: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uye" initials="n" lastIdx="1" clrIdx="0"/>
  <p:cmAuthor id="2" name="PC" initials="P"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3" autoAdjust="0"/>
    <p:restoredTop sz="90061" autoAdjust="0"/>
  </p:normalViewPr>
  <p:slideViewPr>
    <p:cSldViewPr snapToGrid="0">
      <p:cViewPr varScale="1">
        <p:scale>
          <a:sx n="76" d="100"/>
          <a:sy n="76" d="100"/>
        </p:scale>
        <p:origin x="869" y="53"/>
      </p:cViewPr>
      <p:guideLst/>
    </p:cSldViewPr>
  </p:slideViewPr>
  <p:notesTextViewPr>
    <p:cViewPr>
      <p:scale>
        <a:sx n="1" d="1"/>
        <a:sy n="1" d="1"/>
      </p:scale>
      <p:origin x="0" y="0"/>
    </p:cViewPr>
  </p:notesTextViewPr>
  <p:sorterViewPr>
    <p:cViewPr>
      <p:scale>
        <a:sx n="100" d="100"/>
        <a:sy n="100" d="100"/>
      </p:scale>
      <p:origin x="0" y="-786"/>
    </p:cViewPr>
  </p:sorterViewPr>
  <p:notesViewPr>
    <p:cSldViewPr snapToGrid="0">
      <p:cViewPr varScale="1">
        <p:scale>
          <a:sx n="60" d="100"/>
          <a:sy n="60" d="100"/>
        </p:scale>
        <p:origin x="2766" y="7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font" Target="fonts/font6.fntdata"/><Relationship Id="rId3" Type="http://schemas.openxmlformats.org/officeDocument/2006/relationships/slideMaster" Target="slideMasters/slideMaster2.xml"/><Relationship Id="rId29" Type="http://schemas.openxmlformats.org/officeDocument/2006/relationships/font" Target="fonts/font5.fntdata"/><Relationship Id="rId28" Type="http://schemas.openxmlformats.org/officeDocument/2006/relationships/font" Target="fonts/font4.fntdata"/><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76E8BFD-86D9-45DD-ACF4-A58BE2BA6DEA}" type="doc">
      <dgm:prSet loTypeId="urn:microsoft.com/office/officeart/2005/8/layout/vList5" loCatId="list" qsTypeId="urn:microsoft.com/office/officeart/2005/8/quickstyle/simple1" qsCatId="simple" csTypeId="urn:microsoft.com/office/officeart/2005/8/colors/colorful3" csCatId="colorful" phldr="1"/>
      <dgm:spPr/>
      <dgm:t>
        <a:bodyPr/>
        <a:lstStyle/>
        <a:p>
          <a:endParaRPr lang="vi-VN"/>
        </a:p>
      </dgm:t>
    </dgm:pt>
    <dgm:pt modelId="{DD174855-EC1F-4712-9CDA-75A61E133895}">
      <dgm:prSet phldrT="[Text]" custT="1"/>
      <dgm:spPr>
        <a:xfrm>
          <a:off x="0" y="1882"/>
          <a:ext cx="1900889" cy="905453"/>
        </a:xfrm>
        <a:prstGeom prst="roundRect">
          <a:avLst/>
        </a:prstGeom>
        <a:solidFill>
          <a:srgbClr val="EB641B">
            <a:hueOff val="0"/>
            <a:satOff val="0"/>
            <a:lumOff val="0"/>
            <a:alphaOff val="0"/>
          </a:srgbClr>
        </a:solidFill>
        <a:ln w="19050" cap="flat" cmpd="sng" algn="ctr">
          <a:solidFill>
            <a:sysClr val="window" lastClr="FFFFFF">
              <a:hueOff val="0"/>
              <a:satOff val="0"/>
              <a:lumOff val="0"/>
              <a:alphaOff val="0"/>
            </a:sysClr>
          </a:solidFill>
          <a:prstDash val="solid"/>
        </a:ln>
        <a:effectLst/>
      </dgm:spPr>
      <dgm:t>
        <a:bodyPr/>
        <a:lstStyle/>
        <a:p>
          <a:r>
            <a:rPr lang="vi-VN" sz="2400" dirty="0" smtClean="0">
              <a:solidFill>
                <a:sysClr val="window" lastClr="FFFFFF"/>
              </a:solidFill>
              <a:latin typeface="Times New Roman" panose="02020603050405020304" pitchFamily="18" charset="0"/>
              <a:ea typeface="+mn-ea"/>
              <a:cs typeface="Times New Roman" panose="02020603050405020304" pitchFamily="18" charset="0"/>
            </a:rPr>
            <a:t>Xu hướng</a:t>
          </a:r>
          <a:endParaRPr lang="vi-VN" sz="2400" dirty="0">
            <a:solidFill>
              <a:sysClr val="window" lastClr="FFFFFF"/>
            </a:solidFill>
            <a:latin typeface="Times New Roman" panose="02020603050405020304" pitchFamily="18" charset="0"/>
            <a:ea typeface="+mn-ea"/>
            <a:cs typeface="Times New Roman" panose="02020603050405020304" pitchFamily="18" charset="0"/>
          </a:endParaRPr>
        </a:p>
      </dgm:t>
    </dgm:pt>
    <dgm:pt modelId="{E12175B7-8312-441A-922D-4FFEDACC284A}" cxnId="{A2B834AD-6860-4886-849A-0AAE45B13D5B}" type="parTrans">
      <dgm:prSet/>
      <dgm:spPr/>
      <dgm:t>
        <a:bodyPr/>
        <a:lstStyle/>
        <a:p>
          <a:endParaRPr lang="vi-VN">
            <a:latin typeface="Times New Roman" panose="02020603050405020304" pitchFamily="18" charset="0"/>
            <a:cs typeface="Times New Roman" panose="02020603050405020304" pitchFamily="18" charset="0"/>
          </a:endParaRPr>
        </a:p>
      </dgm:t>
    </dgm:pt>
    <dgm:pt modelId="{8665792B-5111-407F-8D98-B48BE6E57EA1}" cxnId="{A2B834AD-6860-4886-849A-0AAE45B13D5B}" type="sibTrans">
      <dgm:prSet/>
      <dgm:spPr/>
      <dgm:t>
        <a:bodyPr/>
        <a:lstStyle/>
        <a:p>
          <a:endParaRPr lang="vi-VN">
            <a:latin typeface="Times New Roman" panose="02020603050405020304" pitchFamily="18" charset="0"/>
            <a:cs typeface="Times New Roman" panose="02020603050405020304" pitchFamily="18" charset="0"/>
          </a:endParaRPr>
        </a:p>
      </dgm:t>
    </dgm:pt>
    <dgm:pt modelId="{0FBE346B-B4F8-4D3F-8B89-DBEC113F3164}">
      <dgm:prSet phldrT="[Text]" phldr="0" custT="1"/>
      <dgm:spPr>
        <a:xfrm rot="5400000">
          <a:off x="3228387" y="-1235070"/>
          <a:ext cx="724362" cy="3379358"/>
        </a:xfrm>
        <a:prstGeom prst="round2SameRect">
          <a:avLst/>
        </a:prstGeom>
        <a:solidFill>
          <a:srgbClr val="EB641B">
            <a:tint val="40000"/>
            <a:alpha val="90000"/>
            <a:hueOff val="0"/>
            <a:satOff val="0"/>
            <a:lumOff val="0"/>
            <a:alphaOff val="0"/>
          </a:srgbClr>
        </a:solidFill>
        <a:ln w="19050" cap="flat" cmpd="sng" algn="ctr">
          <a:solidFill>
            <a:srgbClr val="EB641B">
              <a:tint val="40000"/>
              <a:alpha val="90000"/>
              <a:hueOff val="0"/>
              <a:satOff val="0"/>
              <a:lumOff val="0"/>
              <a:alphaOff val="0"/>
            </a:srgbClr>
          </a:solidFill>
          <a:prstDash val="solid"/>
        </a:ln>
        <a:effectLst/>
      </dgm:spPr>
      <dgm:t>
        <a:bodyPr vert="horz" wrap="square"/>
        <a:p>
          <a:pPr>
            <a:lnSpc>
              <a:spcPct val="100000"/>
            </a:lnSpc>
            <a:spcBef>
              <a:spcPct val="0"/>
            </a:spcBef>
            <a:spcAft>
              <a:spcPct val="15000"/>
            </a:spcAft>
          </a:pP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Sự</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phát</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triển</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nhanh</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chóng</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của</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thị</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trường</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game mobile</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2A40106A-B026-4C66-9447-0F2296E77AD1}" cxnId="{0B3C39F1-7108-4828-9F0A-E5638D5076C5}" type="parTrans">
      <dgm:prSet/>
      <dgm:spPr/>
      <dgm:t>
        <a:bodyPr/>
        <a:lstStyle/>
        <a:p>
          <a:endParaRPr lang="vi-VN">
            <a:latin typeface="Times New Roman" panose="02020603050405020304" pitchFamily="18" charset="0"/>
            <a:cs typeface="Times New Roman" panose="02020603050405020304" pitchFamily="18" charset="0"/>
          </a:endParaRPr>
        </a:p>
      </dgm:t>
    </dgm:pt>
    <dgm:pt modelId="{61155EFA-8293-4ECD-B639-958634839430}" cxnId="{0B3C39F1-7108-4828-9F0A-E5638D5076C5}" type="sibTrans">
      <dgm:prSet/>
      <dgm:spPr/>
      <dgm:t>
        <a:bodyPr/>
        <a:lstStyle/>
        <a:p>
          <a:endParaRPr lang="vi-VN">
            <a:latin typeface="Times New Roman" panose="02020603050405020304" pitchFamily="18" charset="0"/>
            <a:cs typeface="Times New Roman" panose="02020603050405020304" pitchFamily="18" charset="0"/>
          </a:endParaRPr>
        </a:p>
      </dgm:t>
    </dgm:pt>
    <dgm:pt modelId="{9640949D-9792-4534-ABA6-BD08C348A1ED}">
      <dgm:prSet phldrT="[Text]" custT="1"/>
      <dgm:spPr>
        <a:xfrm>
          <a:off x="0" y="952608"/>
          <a:ext cx="1900889" cy="905453"/>
        </a:xfrm>
        <a:prstGeom prst="roundRect">
          <a:avLst/>
        </a:prstGeom>
        <a:solidFill>
          <a:srgbClr val="EB641B">
            <a:hueOff val="3874869"/>
            <a:satOff val="-12380"/>
            <a:lumOff val="-3135"/>
            <a:alphaOff val="0"/>
          </a:srgbClr>
        </a:solidFill>
        <a:ln w="19050" cap="flat" cmpd="sng" algn="ctr">
          <a:solidFill>
            <a:sysClr val="window" lastClr="FFFFFF">
              <a:hueOff val="0"/>
              <a:satOff val="0"/>
              <a:lumOff val="0"/>
              <a:alphaOff val="0"/>
            </a:sysClr>
          </a:solidFill>
          <a:prstDash val="solid"/>
        </a:ln>
        <a:effectLst/>
      </dgm:spPr>
      <dgm:t>
        <a:bodyPr/>
        <a:lstStyle/>
        <a:p>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Giá</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trị</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mang</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lại</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endParaRPr lang="vi-VN" sz="2400" dirty="0">
            <a:solidFill>
              <a:sysClr val="window" lastClr="FFFFFF"/>
            </a:solidFill>
            <a:latin typeface="Times New Roman" panose="02020603050405020304" pitchFamily="18" charset="0"/>
            <a:ea typeface="+mn-ea"/>
            <a:cs typeface="Times New Roman" panose="02020603050405020304" pitchFamily="18" charset="0"/>
          </a:endParaRPr>
        </a:p>
      </dgm:t>
    </dgm:pt>
    <dgm:pt modelId="{0929512B-F0D6-4B76-A196-FCFA0BC27D71}" cxnId="{8D4949AF-C193-43E1-AE8B-441C7AF92399}" type="parTrans">
      <dgm:prSet/>
      <dgm:spPr/>
      <dgm:t>
        <a:bodyPr/>
        <a:lstStyle/>
        <a:p>
          <a:endParaRPr lang="vi-VN">
            <a:latin typeface="Times New Roman" panose="02020603050405020304" pitchFamily="18" charset="0"/>
            <a:cs typeface="Times New Roman" panose="02020603050405020304" pitchFamily="18" charset="0"/>
          </a:endParaRPr>
        </a:p>
      </dgm:t>
    </dgm:pt>
    <dgm:pt modelId="{8622E3CF-3B86-46C0-826A-438715F0FBC4}" cxnId="{8D4949AF-C193-43E1-AE8B-441C7AF92399}" type="sibTrans">
      <dgm:prSet/>
      <dgm:spPr/>
      <dgm:t>
        <a:bodyPr/>
        <a:lstStyle/>
        <a:p>
          <a:endParaRPr lang="vi-VN">
            <a:latin typeface="Times New Roman" panose="02020603050405020304" pitchFamily="18" charset="0"/>
            <a:cs typeface="Times New Roman" panose="02020603050405020304" pitchFamily="18" charset="0"/>
          </a:endParaRPr>
        </a:p>
      </dgm:t>
    </dgm:pt>
    <dgm:pt modelId="{C04E1DE3-4D17-41C5-91EA-22ED2AA013D6}">
      <dgm:prSet phldrT="[Text]" custT="1"/>
      <dgm:spPr>
        <a:xfrm rot="5400000">
          <a:off x="3228387" y="-284343"/>
          <a:ext cx="724362" cy="3379358"/>
        </a:xfrm>
        <a:prstGeom prst="round2SameRect">
          <a:avLst/>
        </a:prstGeom>
        <a:solidFill>
          <a:srgbClr val="EB641B">
            <a:tint val="40000"/>
            <a:alpha val="90000"/>
            <a:hueOff val="4257045"/>
            <a:satOff val="-17697"/>
            <a:lumOff val="-1493"/>
            <a:alphaOff val="0"/>
          </a:srgbClr>
        </a:solidFill>
        <a:ln w="19050" cap="flat" cmpd="sng" algn="ctr">
          <a:solidFill>
            <a:srgbClr val="EB641B">
              <a:tint val="40000"/>
              <a:alpha val="90000"/>
              <a:hueOff val="4257045"/>
              <a:satOff val="-17697"/>
              <a:lumOff val="-1493"/>
              <a:alphaOff val="0"/>
            </a:srgbClr>
          </a:solidFill>
          <a:prstDash val="solid"/>
        </a:ln>
        <a:effectLst/>
      </dgm:spPr>
      <dgm:t>
        <a:bodyPr/>
        <a:lstStyle/>
        <a:p>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Nâng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cao</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kĩ</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năng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lập</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trình</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thiết</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kế</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65A4B18B-135C-4121-8CE3-21A93F93EE67}" cxnId="{36989C1C-5E83-42B4-B926-6729E553CE08}" type="parTrans">
      <dgm:prSet/>
      <dgm:spPr/>
      <dgm:t>
        <a:bodyPr/>
        <a:lstStyle/>
        <a:p>
          <a:endParaRPr lang="vi-VN">
            <a:latin typeface="Times New Roman" panose="02020603050405020304" pitchFamily="18" charset="0"/>
            <a:cs typeface="Times New Roman" panose="02020603050405020304" pitchFamily="18" charset="0"/>
          </a:endParaRPr>
        </a:p>
      </dgm:t>
    </dgm:pt>
    <dgm:pt modelId="{D2C2EA23-0DB6-46E8-80AD-EF0D38A60B42}" cxnId="{36989C1C-5E83-42B4-B926-6729E553CE08}" type="sibTrans">
      <dgm:prSet/>
      <dgm:spPr/>
      <dgm:t>
        <a:bodyPr/>
        <a:lstStyle/>
        <a:p>
          <a:endParaRPr lang="vi-VN">
            <a:latin typeface="Times New Roman" panose="02020603050405020304" pitchFamily="18" charset="0"/>
            <a:cs typeface="Times New Roman" panose="02020603050405020304" pitchFamily="18" charset="0"/>
          </a:endParaRPr>
        </a:p>
      </dgm:t>
    </dgm:pt>
    <dgm:pt modelId="{B41227AC-079D-4DE3-88E4-4F98819EA9EB}">
      <dgm:prSet phldrT="[Text]" custT="1"/>
      <dgm:spPr>
        <a:xfrm rot="5400000">
          <a:off x="3228387" y="-284343"/>
          <a:ext cx="724362" cy="3379358"/>
        </a:xfrm>
        <a:prstGeom prst="round2SameRect">
          <a:avLst/>
        </a:prstGeom>
        <a:solidFill>
          <a:srgbClr val="EB641B">
            <a:tint val="40000"/>
            <a:alpha val="90000"/>
            <a:hueOff val="4257045"/>
            <a:satOff val="-17697"/>
            <a:lumOff val="-1493"/>
            <a:alphaOff val="0"/>
          </a:srgbClr>
        </a:solidFill>
        <a:ln w="19050" cap="flat" cmpd="sng" algn="ctr">
          <a:solidFill>
            <a:srgbClr val="EB641B">
              <a:tint val="40000"/>
              <a:alpha val="90000"/>
              <a:hueOff val="4257045"/>
              <a:satOff val="-17697"/>
              <a:lumOff val="-1493"/>
              <a:alphaOff val="0"/>
            </a:srgbClr>
          </a:solidFill>
          <a:prstDash val="solid"/>
        </a:ln>
        <a:effectLst/>
      </dgm:spPr>
      <dgm:t>
        <a:bodyPr/>
        <a:lstStyle/>
        <a:p>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Mở</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ra</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cơ</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hội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phát</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triển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và</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sáng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tạo</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trong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ngành</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công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nghiệp</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game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203CE495-08D5-413A-A73E-A1E97AFB6956}" cxnId="{9AE46BE1-3A20-4BE4-B3E3-18CE0F6A5F8B}" type="parTrans">
      <dgm:prSet/>
      <dgm:spPr/>
      <dgm:t>
        <a:bodyPr/>
        <a:lstStyle/>
        <a:p>
          <a:endParaRPr lang="vi-VN">
            <a:latin typeface="Times New Roman" panose="02020603050405020304" pitchFamily="18" charset="0"/>
            <a:cs typeface="Times New Roman" panose="02020603050405020304" pitchFamily="18" charset="0"/>
          </a:endParaRPr>
        </a:p>
      </dgm:t>
    </dgm:pt>
    <dgm:pt modelId="{3E87A2AF-4F45-4C90-889C-6B3552E3FAEC}" cxnId="{9AE46BE1-3A20-4BE4-B3E3-18CE0F6A5F8B}" type="sibTrans">
      <dgm:prSet/>
      <dgm:spPr/>
      <dgm:t>
        <a:bodyPr/>
        <a:lstStyle/>
        <a:p>
          <a:endParaRPr lang="vi-VN">
            <a:latin typeface="Times New Roman" panose="02020603050405020304" pitchFamily="18" charset="0"/>
            <a:cs typeface="Times New Roman" panose="02020603050405020304" pitchFamily="18" charset="0"/>
          </a:endParaRPr>
        </a:p>
      </dgm:t>
    </dgm:pt>
    <dgm:pt modelId="{2E7AA2A4-ECFD-4309-8C33-A982714678A3}">
      <dgm:prSet phldrT="[Text]" custT="1"/>
      <dgm:spPr>
        <a:xfrm>
          <a:off x="0" y="1903334"/>
          <a:ext cx="1900889" cy="905453"/>
        </a:xfrm>
        <a:prstGeom prst="roundRect">
          <a:avLst/>
        </a:prstGeom>
        <a:solidFill>
          <a:srgbClr val="EB641B">
            <a:hueOff val="7749738"/>
            <a:satOff val="-24761"/>
            <a:lumOff val="-6273"/>
            <a:alphaOff val="0"/>
          </a:srgbClr>
        </a:solidFill>
        <a:ln w="19050" cap="flat" cmpd="sng" algn="ctr">
          <a:solidFill>
            <a:sysClr val="window" lastClr="FFFFFF">
              <a:hueOff val="0"/>
              <a:satOff val="0"/>
              <a:lumOff val="0"/>
              <a:alphaOff val="0"/>
            </a:sysClr>
          </a:solidFill>
          <a:prstDash val="solid"/>
        </a:ln>
        <a:effectLst/>
      </dgm:spPr>
      <dgm:t>
        <a:bodyPr/>
        <a:lstStyle/>
        <a:p>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Lợi</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ích</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endParaRPr lang="vi-VN" sz="2400" dirty="0">
            <a:solidFill>
              <a:sysClr val="window" lastClr="FFFFFF"/>
            </a:solidFill>
            <a:latin typeface="Times New Roman" panose="02020603050405020304" pitchFamily="18" charset="0"/>
            <a:ea typeface="+mn-ea"/>
            <a:cs typeface="Times New Roman" panose="02020603050405020304" pitchFamily="18" charset="0"/>
          </a:endParaRPr>
        </a:p>
      </dgm:t>
    </dgm:pt>
    <dgm:pt modelId="{8FF53B4B-E07F-4C87-B1D8-11D00CDDA5AF}" cxnId="{264908D8-A988-4EA4-B63B-6D8DCB9FCF19}" type="parTrans">
      <dgm:prSet/>
      <dgm:spPr/>
      <dgm:t>
        <a:bodyPr/>
        <a:lstStyle/>
        <a:p>
          <a:endParaRPr lang="vi-VN">
            <a:latin typeface="Times New Roman" panose="02020603050405020304" pitchFamily="18" charset="0"/>
            <a:cs typeface="Times New Roman" panose="02020603050405020304" pitchFamily="18" charset="0"/>
          </a:endParaRPr>
        </a:p>
      </dgm:t>
    </dgm:pt>
    <dgm:pt modelId="{C4E0B687-1955-4287-9E75-6516E2597E22}" cxnId="{264908D8-A988-4EA4-B63B-6D8DCB9FCF19}" type="sibTrans">
      <dgm:prSet/>
      <dgm:spPr/>
      <dgm:t>
        <a:bodyPr/>
        <a:lstStyle/>
        <a:p>
          <a:endParaRPr lang="vi-VN">
            <a:latin typeface="Times New Roman" panose="02020603050405020304" pitchFamily="18" charset="0"/>
            <a:cs typeface="Times New Roman" panose="02020603050405020304" pitchFamily="18" charset="0"/>
          </a:endParaRPr>
        </a:p>
      </dgm:t>
    </dgm:pt>
    <dgm:pt modelId="{F108D960-2FF2-4B7C-9377-3979E43D2B11}">
      <dgm:prSet phldrT="[Text]" custT="1"/>
      <dgm:spPr>
        <a:xfrm rot="5400000">
          <a:off x="3219148" y="686497"/>
          <a:ext cx="724362" cy="3379358"/>
        </a:xfrm>
        <a:prstGeom prst="round2SameRect">
          <a:avLst/>
        </a:prstGeom>
        <a:solidFill>
          <a:srgbClr val="EB641B">
            <a:tint val="40000"/>
            <a:alpha val="90000"/>
            <a:hueOff val="8514089"/>
            <a:satOff val="-35397"/>
            <a:lumOff val="-2988"/>
            <a:alphaOff val="0"/>
          </a:srgbClr>
        </a:solidFill>
        <a:ln w="19050" cap="flat" cmpd="sng" algn="ctr">
          <a:solidFill>
            <a:srgbClr val="EB641B">
              <a:tint val="40000"/>
              <a:alpha val="90000"/>
              <a:hueOff val="8514089"/>
              <a:satOff val="-35397"/>
              <a:lumOff val="-2988"/>
              <a:alphaOff val="0"/>
            </a:srgbClr>
          </a:solidFill>
          <a:prstDash val="solid"/>
        </a:ln>
        <a:effectLst/>
      </dgm:spPr>
      <dgm:t>
        <a:bodyPr/>
        <a:lstStyle/>
        <a:p>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Tính</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giải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trí</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và</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phát</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triển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cảm</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xúc</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C0FCE8DD-E6C1-4145-82A4-6FA8B9A9C1E5}" cxnId="{7B582329-000D-4FA6-A7AF-A5E1FC6E4F82}" type="parTrans">
      <dgm:prSet/>
      <dgm:spPr/>
      <dgm:t>
        <a:bodyPr/>
        <a:lstStyle/>
        <a:p>
          <a:endParaRPr lang="vi-VN">
            <a:latin typeface="Times New Roman" panose="02020603050405020304" pitchFamily="18" charset="0"/>
            <a:cs typeface="Times New Roman" panose="02020603050405020304" pitchFamily="18" charset="0"/>
          </a:endParaRPr>
        </a:p>
      </dgm:t>
    </dgm:pt>
    <dgm:pt modelId="{5157C927-9A90-4594-B649-5AD1BE023D9E}" cxnId="{7B582329-000D-4FA6-A7AF-A5E1FC6E4F82}" type="sibTrans">
      <dgm:prSet/>
      <dgm:spPr/>
      <dgm:t>
        <a:bodyPr/>
        <a:lstStyle/>
        <a:p>
          <a:endParaRPr lang="vi-VN">
            <a:latin typeface="Times New Roman" panose="02020603050405020304" pitchFamily="18" charset="0"/>
            <a:cs typeface="Times New Roman" panose="02020603050405020304" pitchFamily="18" charset="0"/>
          </a:endParaRPr>
        </a:p>
      </dgm:t>
    </dgm:pt>
    <dgm:pt modelId="{56C8B787-CC7D-4837-94C5-89ED1B3FB5CC}">
      <dgm:prSet phldrT="[Text]" custT="1"/>
      <dgm:spPr>
        <a:xfrm rot="5400000">
          <a:off x="3219148" y="686497"/>
          <a:ext cx="724362" cy="3379358"/>
        </a:xfrm>
        <a:solidFill>
          <a:srgbClr val="EB641B">
            <a:tint val="40000"/>
            <a:alpha val="90000"/>
            <a:hueOff val="8514089"/>
            <a:satOff val="-35397"/>
            <a:lumOff val="-2988"/>
            <a:alphaOff val="0"/>
          </a:srgbClr>
        </a:solidFill>
        <a:ln w="19050" cap="flat" cmpd="sng" algn="ctr">
          <a:solidFill>
            <a:srgbClr val="EB641B">
              <a:tint val="40000"/>
              <a:alpha val="90000"/>
              <a:hueOff val="8514089"/>
              <a:satOff val="-35397"/>
              <a:lumOff val="-2988"/>
              <a:alphaOff val="0"/>
            </a:srgbClr>
          </a:solidFill>
          <a:prstDash val="solid"/>
        </a:ln>
        <a:effectLst/>
      </dgm:spPr>
      <dgm:t>
        <a:bodyPr/>
        <a:lstStyle/>
        <a:p>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Thỏa</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mãn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đam</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mê</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cho</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những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người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yêu</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thích</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thú</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cưng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nhưng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không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có</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thời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gian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và</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không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gian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để</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nuôi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dưỡng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và</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chăm</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sóc</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gm:t>
    </dgm:pt>
    <dgm:pt modelId="{0F8C4DF6-C9F9-43EF-BFE5-A2A9893673A5}" cxnId="{B106E075-2976-4411-8110-649F5906F061}" type="parTrans">
      <dgm:prSet/>
      <dgm:spPr/>
      <dgm:t>
        <a:bodyPr/>
        <a:lstStyle/>
        <a:p>
          <a:endParaRPr lang="en-US"/>
        </a:p>
      </dgm:t>
    </dgm:pt>
    <dgm:pt modelId="{7DC3FECE-D5BD-4F12-AD01-1063F1E8E1AA}" cxnId="{B106E075-2976-4411-8110-649F5906F061}" type="sibTrans">
      <dgm:prSet/>
      <dgm:spPr/>
      <dgm:t>
        <a:bodyPr/>
        <a:lstStyle/>
        <a:p>
          <a:endParaRPr lang="en-US"/>
        </a:p>
      </dgm:t>
    </dgm:pt>
    <dgm:pt modelId="{ABA1A310-EB56-4BDB-8E05-009C414BBCE2}" type="pres">
      <dgm:prSet presAssocID="{576E8BFD-86D9-45DD-ACF4-A58BE2BA6DEA}" presName="Name0" presStyleCnt="0">
        <dgm:presLayoutVars>
          <dgm:dir/>
          <dgm:animLvl val="lvl"/>
          <dgm:resizeHandles val="exact"/>
        </dgm:presLayoutVars>
      </dgm:prSet>
      <dgm:spPr/>
      <dgm:t>
        <a:bodyPr/>
        <a:lstStyle/>
        <a:p>
          <a:endParaRPr lang="en-US"/>
        </a:p>
      </dgm:t>
    </dgm:pt>
    <dgm:pt modelId="{CBF7A10D-C5EE-43DD-976F-C1F87CB935FB}" type="pres">
      <dgm:prSet presAssocID="{DD174855-EC1F-4712-9CDA-75A61E133895}" presName="linNode" presStyleCnt="0"/>
      <dgm:spPr/>
    </dgm:pt>
    <dgm:pt modelId="{E22B10B6-1EA2-41BF-827E-E109F0C3A0CE}" type="pres">
      <dgm:prSet presAssocID="{DD174855-EC1F-4712-9CDA-75A61E133895}" presName="parentText" presStyleLbl="node1" presStyleIdx="0" presStyleCnt="3">
        <dgm:presLayoutVars>
          <dgm:chMax val="1"/>
          <dgm:bulletEnabled val="1"/>
        </dgm:presLayoutVars>
      </dgm:prSet>
      <dgm:spPr/>
      <dgm:t>
        <a:bodyPr/>
        <a:lstStyle/>
        <a:p>
          <a:endParaRPr lang="en-US"/>
        </a:p>
      </dgm:t>
    </dgm:pt>
    <dgm:pt modelId="{479EFBF2-2A3E-4D9C-87E1-B24B965CAEF7}" type="pres">
      <dgm:prSet presAssocID="{DD174855-EC1F-4712-9CDA-75A61E133895}" presName="descendantText" presStyleLbl="alignAccFollowNode1" presStyleIdx="0" presStyleCnt="3">
        <dgm:presLayoutVars>
          <dgm:bulletEnabled val="1"/>
        </dgm:presLayoutVars>
      </dgm:prSet>
      <dgm:spPr/>
      <dgm:t>
        <a:bodyPr/>
        <a:lstStyle/>
        <a:p>
          <a:endParaRPr lang="en-US"/>
        </a:p>
      </dgm:t>
    </dgm:pt>
    <dgm:pt modelId="{A99E75CC-A983-4564-93B0-9E8FDE7A4401}" type="pres">
      <dgm:prSet presAssocID="{8665792B-5111-407F-8D98-B48BE6E57EA1}" presName="sp" presStyleCnt="0"/>
      <dgm:spPr/>
    </dgm:pt>
    <dgm:pt modelId="{0AC0A75F-9B4D-4B8B-9C4A-A676433EBB37}" type="pres">
      <dgm:prSet presAssocID="{9640949D-9792-4534-ABA6-BD08C348A1ED}" presName="linNode" presStyleCnt="0"/>
      <dgm:spPr/>
    </dgm:pt>
    <dgm:pt modelId="{F8DC878E-C777-4888-830A-AD49B923259C}" type="pres">
      <dgm:prSet presAssocID="{9640949D-9792-4534-ABA6-BD08C348A1ED}" presName="parentText" presStyleLbl="node1" presStyleIdx="1" presStyleCnt="3">
        <dgm:presLayoutVars>
          <dgm:chMax val="1"/>
          <dgm:bulletEnabled val="1"/>
        </dgm:presLayoutVars>
      </dgm:prSet>
      <dgm:spPr/>
      <dgm:t>
        <a:bodyPr/>
        <a:lstStyle/>
        <a:p>
          <a:endParaRPr lang="en-US"/>
        </a:p>
      </dgm:t>
    </dgm:pt>
    <dgm:pt modelId="{A7ABEBEF-10D4-42E8-B5FA-E46BEA59BA3B}" type="pres">
      <dgm:prSet presAssocID="{9640949D-9792-4534-ABA6-BD08C348A1ED}" presName="descendantText" presStyleLbl="alignAccFollowNode1" presStyleIdx="1" presStyleCnt="3">
        <dgm:presLayoutVars>
          <dgm:bulletEnabled val="1"/>
        </dgm:presLayoutVars>
      </dgm:prSet>
      <dgm:spPr/>
      <dgm:t>
        <a:bodyPr/>
        <a:lstStyle/>
        <a:p>
          <a:endParaRPr lang="en-US"/>
        </a:p>
      </dgm:t>
    </dgm:pt>
    <dgm:pt modelId="{296E159F-D6D2-43B6-8AAD-7F87169D6EB2}" type="pres">
      <dgm:prSet presAssocID="{8622E3CF-3B86-46C0-826A-438715F0FBC4}" presName="sp" presStyleCnt="0"/>
      <dgm:spPr/>
    </dgm:pt>
    <dgm:pt modelId="{F066910E-B36F-4B9C-821D-104082AA1401}" type="pres">
      <dgm:prSet presAssocID="{2E7AA2A4-ECFD-4309-8C33-A982714678A3}" presName="linNode" presStyleCnt="0"/>
      <dgm:spPr/>
    </dgm:pt>
    <dgm:pt modelId="{09D6AEF7-D013-4449-8BD6-954B01A2580E}" type="pres">
      <dgm:prSet presAssocID="{2E7AA2A4-ECFD-4309-8C33-A982714678A3}" presName="parentText" presStyleLbl="node1" presStyleIdx="2" presStyleCnt="3" custLinFactNeighborX="624" custLinFactNeighborY="1223">
        <dgm:presLayoutVars>
          <dgm:chMax val="1"/>
          <dgm:bulletEnabled val="1"/>
        </dgm:presLayoutVars>
      </dgm:prSet>
      <dgm:spPr/>
      <dgm:t>
        <a:bodyPr/>
        <a:lstStyle/>
        <a:p>
          <a:endParaRPr lang="en-US"/>
        </a:p>
      </dgm:t>
    </dgm:pt>
    <dgm:pt modelId="{698CF26D-53DA-461A-B9F5-B51EB4D71C29}" type="pres">
      <dgm:prSet presAssocID="{2E7AA2A4-ECFD-4309-8C33-A982714678A3}" presName="descendantText" presStyleLbl="alignAccFollowNode1" presStyleIdx="2" presStyleCnt="3" custLinFactNeighborX="-486" custLinFactNeighborY="2777">
        <dgm:presLayoutVars>
          <dgm:bulletEnabled val="1"/>
        </dgm:presLayoutVars>
      </dgm:prSet>
      <dgm:spPr>
        <a:prstGeom prst="round2SameRect">
          <a:avLst/>
        </a:prstGeom>
      </dgm:spPr>
      <dgm:t>
        <a:bodyPr/>
        <a:lstStyle/>
        <a:p>
          <a:endParaRPr lang="en-US"/>
        </a:p>
      </dgm:t>
    </dgm:pt>
  </dgm:ptLst>
  <dgm:cxnLst>
    <dgm:cxn modelId="{A2B834AD-6860-4886-849A-0AAE45B13D5B}" srcId="{576E8BFD-86D9-45DD-ACF4-A58BE2BA6DEA}" destId="{DD174855-EC1F-4712-9CDA-75A61E133895}" srcOrd="0" destOrd="0" parTransId="{E12175B7-8312-441A-922D-4FFEDACC284A}" sibTransId="{8665792B-5111-407F-8D98-B48BE6E57EA1}"/>
    <dgm:cxn modelId="{0B3C39F1-7108-4828-9F0A-E5638D5076C5}" srcId="{DD174855-EC1F-4712-9CDA-75A61E133895}" destId="{0FBE346B-B4F8-4D3F-8B89-DBEC113F3164}" srcOrd="0" destOrd="0" parTransId="{2A40106A-B026-4C66-9447-0F2296E77AD1}" sibTransId="{61155EFA-8293-4ECD-B639-958634839430}"/>
    <dgm:cxn modelId="{8D4949AF-C193-43E1-AE8B-441C7AF92399}" srcId="{576E8BFD-86D9-45DD-ACF4-A58BE2BA6DEA}" destId="{9640949D-9792-4534-ABA6-BD08C348A1ED}" srcOrd="1" destOrd="0" parTransId="{0929512B-F0D6-4B76-A196-FCFA0BC27D71}" sibTransId="{8622E3CF-3B86-46C0-826A-438715F0FBC4}"/>
    <dgm:cxn modelId="{36989C1C-5E83-42B4-B926-6729E553CE08}" srcId="{9640949D-9792-4534-ABA6-BD08C348A1ED}" destId="{C04E1DE3-4D17-41C5-91EA-22ED2AA013D6}" srcOrd="0" destOrd="1" parTransId="{65A4B18B-135C-4121-8CE3-21A93F93EE67}" sibTransId="{D2C2EA23-0DB6-46E8-80AD-EF0D38A60B42}"/>
    <dgm:cxn modelId="{9AE46BE1-3A20-4BE4-B3E3-18CE0F6A5F8B}" srcId="{9640949D-9792-4534-ABA6-BD08C348A1ED}" destId="{B41227AC-079D-4DE3-88E4-4F98819EA9EB}" srcOrd="1" destOrd="1" parTransId="{203CE495-08D5-413A-A73E-A1E97AFB6956}" sibTransId="{3E87A2AF-4F45-4C90-889C-6B3552E3FAEC}"/>
    <dgm:cxn modelId="{264908D8-A988-4EA4-B63B-6D8DCB9FCF19}" srcId="{576E8BFD-86D9-45DD-ACF4-A58BE2BA6DEA}" destId="{2E7AA2A4-ECFD-4309-8C33-A982714678A3}" srcOrd="2" destOrd="0" parTransId="{8FF53B4B-E07F-4C87-B1D8-11D00CDDA5AF}" sibTransId="{C4E0B687-1955-4287-9E75-6516E2597E22}"/>
    <dgm:cxn modelId="{7B582329-000D-4FA6-A7AF-A5E1FC6E4F82}" srcId="{2E7AA2A4-ECFD-4309-8C33-A982714678A3}" destId="{F108D960-2FF2-4B7C-9377-3979E43D2B11}" srcOrd="0" destOrd="2" parTransId="{C0FCE8DD-E6C1-4145-82A4-6FA8B9A9C1E5}" sibTransId="{5157C927-9A90-4594-B649-5AD1BE023D9E}"/>
    <dgm:cxn modelId="{B106E075-2976-4411-8110-649F5906F061}" srcId="{2E7AA2A4-ECFD-4309-8C33-A982714678A3}" destId="{56C8B787-CC7D-4837-94C5-89ED1B3FB5CC}" srcOrd="1" destOrd="2" parTransId="{0F8C4DF6-C9F9-43EF-BFE5-A2A9893673A5}" sibTransId="{7DC3FECE-D5BD-4F12-AD01-1063F1E8E1AA}"/>
    <dgm:cxn modelId="{5CAAA2F3-AED9-4F93-91BF-BA31FAF6B4A3}" type="presOf" srcId="{576E8BFD-86D9-45DD-ACF4-A58BE2BA6DEA}" destId="{ABA1A310-EB56-4BDB-8E05-009C414BBCE2}" srcOrd="0" destOrd="0" presId="urn:microsoft.com/office/officeart/2005/8/layout/vList5"/>
    <dgm:cxn modelId="{A6F4D95E-C182-484C-A3DF-A4BF3F564153}" type="presParOf" srcId="{ABA1A310-EB56-4BDB-8E05-009C414BBCE2}" destId="{CBF7A10D-C5EE-43DD-976F-C1F87CB935FB}" srcOrd="0" destOrd="0" presId="urn:microsoft.com/office/officeart/2005/8/layout/vList5"/>
    <dgm:cxn modelId="{611248D1-9782-4109-9CB2-F0F7030A468B}" type="presParOf" srcId="{CBF7A10D-C5EE-43DD-976F-C1F87CB935FB}" destId="{E22B10B6-1EA2-41BF-827E-E109F0C3A0CE}" srcOrd="0" destOrd="0" presId="urn:microsoft.com/office/officeart/2005/8/layout/vList5"/>
    <dgm:cxn modelId="{2DA2CE81-E654-4DEA-B59C-B04E6D532C51}" type="presOf" srcId="{DD174855-EC1F-4712-9CDA-75A61E133895}" destId="{E22B10B6-1EA2-41BF-827E-E109F0C3A0CE}" srcOrd="0" destOrd="0" presId="urn:microsoft.com/office/officeart/2005/8/layout/vList5"/>
    <dgm:cxn modelId="{37DCB520-E290-4103-85CE-CCD57F4A5B58}" type="presParOf" srcId="{CBF7A10D-C5EE-43DD-976F-C1F87CB935FB}" destId="{479EFBF2-2A3E-4D9C-87E1-B24B965CAEF7}" srcOrd="1" destOrd="0" presId="urn:microsoft.com/office/officeart/2005/8/layout/vList5"/>
    <dgm:cxn modelId="{B02C6C11-A9AB-4275-B71F-94860CB36B49}" type="presOf" srcId="{0FBE346B-B4F8-4D3F-8B89-DBEC113F3164}" destId="{479EFBF2-2A3E-4D9C-87E1-B24B965CAEF7}" srcOrd="0" destOrd="0" presId="urn:microsoft.com/office/officeart/2005/8/layout/vList5"/>
    <dgm:cxn modelId="{7A236EDA-8735-4DDF-BA82-4C6F0B797F5A}" type="presParOf" srcId="{ABA1A310-EB56-4BDB-8E05-009C414BBCE2}" destId="{A99E75CC-A983-4564-93B0-9E8FDE7A4401}" srcOrd="1" destOrd="0" presId="urn:microsoft.com/office/officeart/2005/8/layout/vList5"/>
    <dgm:cxn modelId="{BC9977FD-69C4-4877-B5C3-D559551CA126}" type="presParOf" srcId="{ABA1A310-EB56-4BDB-8E05-009C414BBCE2}" destId="{0AC0A75F-9B4D-4B8B-9C4A-A676433EBB37}" srcOrd="2" destOrd="0" presId="urn:microsoft.com/office/officeart/2005/8/layout/vList5"/>
    <dgm:cxn modelId="{D5F763B5-3F47-453A-9D93-25007764C075}" type="presParOf" srcId="{0AC0A75F-9B4D-4B8B-9C4A-A676433EBB37}" destId="{F8DC878E-C777-4888-830A-AD49B923259C}" srcOrd="0" destOrd="2" presId="urn:microsoft.com/office/officeart/2005/8/layout/vList5"/>
    <dgm:cxn modelId="{31464346-5C46-4701-85F1-3FCE2A1275A7}" type="presOf" srcId="{9640949D-9792-4534-ABA6-BD08C348A1ED}" destId="{F8DC878E-C777-4888-830A-AD49B923259C}" srcOrd="0" destOrd="0" presId="urn:microsoft.com/office/officeart/2005/8/layout/vList5"/>
    <dgm:cxn modelId="{61816D88-FB68-443A-B9DB-4C4A31FA224A}" type="presParOf" srcId="{0AC0A75F-9B4D-4B8B-9C4A-A676433EBB37}" destId="{A7ABEBEF-10D4-42E8-B5FA-E46BEA59BA3B}" srcOrd="1" destOrd="2" presId="urn:microsoft.com/office/officeart/2005/8/layout/vList5"/>
    <dgm:cxn modelId="{3BE40DF2-4A30-4C71-AEC4-687ABEB44BC9}" type="presOf" srcId="{C04E1DE3-4D17-41C5-91EA-22ED2AA013D6}" destId="{A7ABEBEF-10D4-42E8-B5FA-E46BEA59BA3B}" srcOrd="0" destOrd="0" presId="urn:microsoft.com/office/officeart/2005/8/layout/vList5"/>
    <dgm:cxn modelId="{46B8D57C-5EB4-443C-913A-8FAB9165D61E}" type="presOf" srcId="{B41227AC-079D-4DE3-88E4-4F98819EA9EB}" destId="{A7ABEBEF-10D4-42E8-B5FA-E46BEA59BA3B}" srcOrd="0" destOrd="1" presId="urn:microsoft.com/office/officeart/2005/8/layout/vList5"/>
    <dgm:cxn modelId="{9913150E-CDED-44A1-AA8B-4BA0F09874B5}" type="presParOf" srcId="{ABA1A310-EB56-4BDB-8E05-009C414BBCE2}" destId="{296E159F-D6D2-43B6-8AAD-7F87169D6EB2}" srcOrd="3" destOrd="0" presId="urn:microsoft.com/office/officeart/2005/8/layout/vList5"/>
    <dgm:cxn modelId="{8993E1D2-8C1B-4025-9830-94BAF8E616FB}" type="presParOf" srcId="{ABA1A310-EB56-4BDB-8E05-009C414BBCE2}" destId="{F066910E-B36F-4B9C-821D-104082AA1401}" srcOrd="4" destOrd="0" presId="urn:microsoft.com/office/officeart/2005/8/layout/vList5"/>
    <dgm:cxn modelId="{6284D703-BF9B-4B19-8423-7FF194437582}" type="presParOf" srcId="{F066910E-B36F-4B9C-821D-104082AA1401}" destId="{09D6AEF7-D013-4449-8BD6-954B01A2580E}" srcOrd="0" destOrd="4" presId="urn:microsoft.com/office/officeart/2005/8/layout/vList5"/>
    <dgm:cxn modelId="{63AD3C8D-85DC-40E0-99C8-37D45A835AC1}" type="presOf" srcId="{2E7AA2A4-ECFD-4309-8C33-A982714678A3}" destId="{09D6AEF7-D013-4449-8BD6-954B01A2580E}" srcOrd="0" destOrd="0" presId="urn:microsoft.com/office/officeart/2005/8/layout/vList5"/>
    <dgm:cxn modelId="{F86CCB65-3494-4B4D-932D-B0ADCBE1D137}" type="presParOf" srcId="{F066910E-B36F-4B9C-821D-104082AA1401}" destId="{698CF26D-53DA-461A-B9F5-B51EB4D71C29}" srcOrd="1" destOrd="4" presId="urn:microsoft.com/office/officeart/2005/8/layout/vList5"/>
    <dgm:cxn modelId="{89690C95-E4F0-42A9-B2AE-4DEE283B09E1}" type="presOf" srcId="{F108D960-2FF2-4B7C-9377-3979E43D2B11}" destId="{698CF26D-53DA-461A-B9F5-B51EB4D71C29}" srcOrd="0" destOrd="0" presId="urn:microsoft.com/office/officeart/2005/8/layout/vList5"/>
    <dgm:cxn modelId="{95EFAFAA-D5A1-4053-813F-7C09AECABB56}" type="presOf" srcId="{56C8B787-CC7D-4837-94C5-89ED1B3FB5CC}" destId="{698CF26D-53DA-461A-B9F5-B51EB4D71C29}" srcOrd="0" destOrd="1"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7553584" cy="5097254"/>
        <a:chOff x="0" y="0"/>
        <a:chExt cx="7553584" cy="5097254"/>
      </a:xfrm>
    </dsp:grpSpPr>
    <dsp:sp modelId="{479EFBF2-2A3E-4D9C-87E1-B24B965CAEF7}">
      <dsp:nvSpPr>
        <dsp:cNvPr id="4" name="Round Same Side Corner Rectangle 3"/>
        <dsp:cNvSpPr/>
      </dsp:nvSpPr>
      <dsp:spPr bwMode="white">
        <a:xfrm rot="5400000">
          <a:off x="4478727" y="-1595009"/>
          <a:ext cx="1315420" cy="4834294"/>
        </a:xfrm>
        <a:prstGeom prst="round2SameRect">
          <a:avLst/>
        </a:prstGeom>
        <a:solidFill>
          <a:srgbClr val="EB641B">
            <a:tint val="40000"/>
            <a:alpha val="90000"/>
            <a:hueOff val="0"/>
            <a:satOff val="0"/>
            <a:lumOff val="0"/>
            <a:alphaOff val="0"/>
          </a:srgbClr>
        </a:solidFill>
        <a:ln w="19050" cap="flat" cmpd="sng" algn="ctr">
          <a:solidFill>
            <a:srgbClr val="EB641B">
              <a:tint val="40000"/>
              <a:alpha val="90000"/>
              <a:hueOff val="0"/>
              <a:satOff val="0"/>
              <a:lumOff val="0"/>
              <a:alphaOff val="0"/>
            </a:srgbClr>
          </a:solidFill>
          <a:prstDash val="solid"/>
        </a:ln>
      </dsp:spPr>
      <dsp:style>
        <a:lnRef idx="2">
          <a:schemeClr val="accent3">
            <a:tint val="40000"/>
            <a:alpha val="90000"/>
            <a:hueOff val="0"/>
            <a:satOff val="0"/>
            <a:lumOff val="0"/>
            <a:alpha val="90196"/>
          </a:schemeClr>
        </a:lnRef>
        <a:fillRef idx="1">
          <a:schemeClr val="accent3">
            <a:tint val="40000"/>
            <a:alpha val="90000"/>
            <a:hueOff val="0"/>
            <a:satOff val="0"/>
            <a:lumOff val="0"/>
            <a:alpha val="90196"/>
          </a:schemeClr>
        </a:fillRef>
        <a:effectRef idx="0">
          <a:scrgbClr r="0" g="0" b="0"/>
        </a:effectRef>
        <a:fontRef idx="minor"/>
      </dsp:style>
      <dsp:txBody>
        <a:bodyPr rot="-5400000" vert="horz" wrap="square"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Sự</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phát</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triển</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nhanh</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chóng</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của</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thị</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a:t>
          </a:r>
          <a:r>
            <a:rPr lang="en-US" sz="1800" dirty="0" err="1"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trường</a:t>
          </a:r>
          <a:r>
            <a:rPr lang="en-US" sz="1800" dirty="0" smtClean="0">
              <a:solidFill>
                <a:sysClr val="windowText" lastClr="000000">
                  <a:hueOff val="0"/>
                  <a:satOff val="0"/>
                  <a:lumOff val="0"/>
                  <a:alphaOff val="0"/>
                </a:sysClr>
              </a:solidFill>
              <a:latin typeface="Times New Roman" panose="02020603050405020304" pitchFamily="18" charset="0"/>
              <a:cs typeface="Times New Roman" panose="02020603050405020304" pitchFamily="18" charset="0"/>
              <a:sym typeface="+mn-ea"/>
            </a:rPr>
            <a:t> game mobile</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sp:txBody>
      <dsp:txXfrm rot="5400000">
        <a:off x="4478727" y="-1595009"/>
        <a:ext cx="1315420" cy="4834294"/>
      </dsp:txXfrm>
    </dsp:sp>
    <dsp:sp modelId="{E22B10B6-1EA2-41BF-827E-E109F0C3A0CE}">
      <dsp:nvSpPr>
        <dsp:cNvPr id="3" name="Rounded Rectangle 2"/>
        <dsp:cNvSpPr/>
      </dsp:nvSpPr>
      <dsp:spPr bwMode="white">
        <a:xfrm>
          <a:off x="0" y="0"/>
          <a:ext cx="2719290" cy="1644275"/>
        </a:xfrm>
        <a:prstGeom prst="roundRect">
          <a:avLst/>
        </a:prstGeom>
        <a:solidFill>
          <a:srgbClr val="EB641B">
            <a:hueOff val="0"/>
            <a:satOff val="0"/>
            <a:lumOff val="0"/>
            <a:alphaOff val="0"/>
          </a:srgbClr>
        </a:solidFill>
        <a:ln w="19050" cap="flat" cmpd="sng" algn="ctr">
          <a:solidFill>
            <a:sysClr val="window" lastClr="FFFFFF">
              <a:hueOff val="0"/>
              <a:satOff val="0"/>
              <a:lumOff val="0"/>
              <a:alphaOff val="0"/>
            </a:sysClr>
          </a:solidFill>
          <a:prstDash val="solid"/>
        </a:ln>
        <a:effectLst/>
      </dsp:spPr>
      <dsp:style>
        <a:lnRef idx="2">
          <a:schemeClr val="lt1"/>
        </a:lnRef>
        <a:fillRef idx="1">
          <a:schemeClr val="accent3">
            <a:hueOff val="0"/>
            <a:satOff val="0"/>
            <a:lumOff val="0"/>
            <a:alpha val="100000"/>
          </a:schemeClr>
        </a:fillRef>
        <a:effectRef idx="0">
          <a:scrgbClr r="0" g="0" b="0"/>
        </a:effectRef>
        <a:fontRef idx="minor">
          <a:schemeClr val="lt1"/>
        </a:fontRef>
      </dsp:style>
      <dsp:txBody>
        <a:bodyPr lIns="91439" tIns="45719" rIns="9143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vi-VN" sz="2400" dirty="0" smtClean="0">
              <a:solidFill>
                <a:sysClr val="window" lastClr="FFFFFF"/>
              </a:solidFill>
              <a:latin typeface="Times New Roman" panose="02020603050405020304" pitchFamily="18" charset="0"/>
              <a:ea typeface="+mn-ea"/>
              <a:cs typeface="Times New Roman" panose="02020603050405020304" pitchFamily="18" charset="0"/>
            </a:rPr>
            <a:t>Xu hướng</a:t>
          </a:r>
          <a:endParaRPr lang="vi-VN" sz="2400" dirty="0">
            <a:solidFill>
              <a:sysClr val="window" lastClr="FFFFFF"/>
            </a:solidFill>
            <a:latin typeface="Times New Roman" panose="02020603050405020304" pitchFamily="18" charset="0"/>
            <a:ea typeface="+mn-ea"/>
            <a:cs typeface="Times New Roman" panose="02020603050405020304" pitchFamily="18" charset="0"/>
          </a:endParaRPr>
        </a:p>
      </dsp:txBody>
      <dsp:txXfrm>
        <a:off x="0" y="0"/>
        <a:ext cx="2719290" cy="1644275"/>
      </dsp:txXfrm>
    </dsp:sp>
    <dsp:sp modelId="{A7ABEBEF-10D4-42E8-B5FA-E46BEA59BA3B}">
      <dsp:nvSpPr>
        <dsp:cNvPr id="6" name="Round Same Side Corner Rectangle 5"/>
        <dsp:cNvSpPr/>
      </dsp:nvSpPr>
      <dsp:spPr bwMode="white">
        <a:xfrm rot="5400000">
          <a:off x="4478727" y="131480"/>
          <a:ext cx="1315420" cy="4834294"/>
        </a:xfrm>
        <a:prstGeom prst="round2SameRect">
          <a:avLst/>
        </a:prstGeom>
        <a:solidFill>
          <a:srgbClr val="EB641B">
            <a:tint val="40000"/>
            <a:alpha val="90000"/>
            <a:hueOff val="4257045"/>
            <a:satOff val="-17697"/>
            <a:lumOff val="-1493"/>
            <a:alphaOff val="0"/>
          </a:srgbClr>
        </a:solidFill>
        <a:ln w="19050" cap="flat" cmpd="sng" algn="ctr">
          <a:solidFill>
            <a:srgbClr val="EB641B">
              <a:tint val="40000"/>
              <a:alpha val="90000"/>
              <a:hueOff val="4257045"/>
              <a:satOff val="-17697"/>
              <a:lumOff val="-1493"/>
              <a:alphaOff val="0"/>
            </a:srgbClr>
          </a:solidFill>
          <a:prstDash val="solid"/>
        </a:ln>
        <a:effectLst/>
      </dsp:spPr>
      <dsp:style>
        <a:lnRef idx="2">
          <a:schemeClr val="accent3">
            <a:tint val="40000"/>
            <a:alpha val="90000"/>
            <a:hueOff val="1020000"/>
            <a:satOff val="50000"/>
            <a:lumOff val="784"/>
            <a:alpha val="90196"/>
          </a:schemeClr>
        </a:lnRef>
        <a:fillRef idx="1">
          <a:schemeClr val="accent3">
            <a:tint val="40000"/>
            <a:alpha val="90000"/>
            <a:hueOff val="1020000"/>
            <a:satOff val="50000"/>
            <a:lumOff val="784"/>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Nâng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cao</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kĩ</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năng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lập</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trình</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thiết</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kế</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a:p>
          <a:pPr marL="171450" lvl="1" indent="-171450">
            <a:lnSpc>
              <a:spcPct val="100000"/>
            </a:lnSpc>
            <a:spcBef>
              <a:spcPct val="0"/>
            </a:spcBef>
            <a:spcAft>
              <a:spcPct val="15000"/>
            </a:spcAft>
            <a:buChar char="•"/>
          </a:pP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Mở</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ra</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cơ</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hội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phát</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triển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và</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sáng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tạo</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trong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ngành</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công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nghiệp</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game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sp:txBody>
      <dsp:txXfrm rot="5400000">
        <a:off x="4478727" y="131480"/>
        <a:ext cx="1315420" cy="4834294"/>
      </dsp:txXfrm>
    </dsp:sp>
    <dsp:sp modelId="{F8DC878E-C777-4888-830A-AD49B923259C}">
      <dsp:nvSpPr>
        <dsp:cNvPr id="5" name="Rounded Rectangle 4"/>
        <dsp:cNvSpPr/>
      </dsp:nvSpPr>
      <dsp:spPr bwMode="white">
        <a:xfrm>
          <a:off x="0" y="1726489"/>
          <a:ext cx="2719290" cy="1644275"/>
        </a:xfrm>
        <a:prstGeom prst="roundRect">
          <a:avLst/>
        </a:prstGeom>
        <a:solidFill>
          <a:srgbClr val="EB641B">
            <a:hueOff val="3874869"/>
            <a:satOff val="-12380"/>
            <a:lumOff val="-3135"/>
            <a:alphaOff val="0"/>
          </a:srgbClr>
        </a:solidFill>
        <a:ln w="19050" cap="flat" cmpd="sng" algn="ctr">
          <a:solidFill>
            <a:sysClr val="window" lastClr="FFFFFF">
              <a:hueOff val="0"/>
              <a:satOff val="0"/>
              <a:lumOff val="0"/>
              <a:alphaOff val="0"/>
            </a:sysClr>
          </a:solidFill>
          <a:prstDash val="solid"/>
        </a:ln>
        <a:effectLst/>
      </dsp:spPr>
      <dsp:style>
        <a:lnRef idx="2">
          <a:schemeClr val="lt1"/>
        </a:lnRef>
        <a:fillRef idx="1">
          <a:schemeClr val="accent3">
            <a:hueOff val="1380000"/>
            <a:satOff val="50000"/>
            <a:lumOff val="-7254"/>
            <a:alpha val="100000"/>
          </a:schemeClr>
        </a:fillRef>
        <a:effectRef idx="0">
          <a:scrgbClr r="0" g="0" b="0"/>
        </a:effectRef>
        <a:fontRef idx="minor">
          <a:schemeClr val="lt1"/>
        </a:fontRef>
      </dsp:style>
      <dsp:txBody>
        <a:bodyPr lIns="91439" tIns="45719" rIns="9143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Giá</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trị</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mang</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lại</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endParaRPr lang="vi-VN" sz="2400" dirty="0">
            <a:solidFill>
              <a:sysClr val="window" lastClr="FFFFFF"/>
            </a:solidFill>
            <a:latin typeface="Times New Roman" panose="02020603050405020304" pitchFamily="18" charset="0"/>
            <a:ea typeface="+mn-ea"/>
            <a:cs typeface="Times New Roman" panose="02020603050405020304" pitchFamily="18" charset="0"/>
          </a:endParaRPr>
        </a:p>
      </dsp:txBody>
      <dsp:txXfrm>
        <a:off x="0" y="1726489"/>
        <a:ext cx="2719290" cy="1644275"/>
      </dsp:txXfrm>
    </dsp:sp>
    <dsp:sp modelId="{698CF26D-53DA-461A-B9F5-B51EB4D71C29}">
      <dsp:nvSpPr>
        <dsp:cNvPr id="8" name="Round Same Side Corner Rectangle 7"/>
        <dsp:cNvSpPr/>
      </dsp:nvSpPr>
      <dsp:spPr bwMode="white">
        <a:xfrm rot="5400000">
          <a:off x="4465511" y="1894499"/>
          <a:ext cx="1315420" cy="4834294"/>
        </a:xfrm>
        <a:prstGeom prst="round2SameRect">
          <a:avLst/>
        </a:prstGeom>
        <a:solidFill>
          <a:srgbClr val="EB641B">
            <a:tint val="40000"/>
            <a:alpha val="90000"/>
            <a:hueOff val="8514089"/>
            <a:satOff val="-35397"/>
            <a:lumOff val="-2988"/>
            <a:alphaOff val="0"/>
          </a:srgbClr>
        </a:solidFill>
        <a:ln w="19050" cap="flat" cmpd="sng" algn="ctr">
          <a:solidFill>
            <a:srgbClr val="EB641B">
              <a:tint val="40000"/>
              <a:alpha val="90000"/>
              <a:hueOff val="8514089"/>
              <a:satOff val="-35397"/>
              <a:lumOff val="-2988"/>
              <a:alphaOff val="0"/>
            </a:srgbClr>
          </a:solidFill>
          <a:prstDash val="solid"/>
        </a:ln>
        <a:effectLst/>
      </dsp:spPr>
      <dsp:style>
        <a:lnRef idx="2">
          <a:schemeClr val="accent3">
            <a:tint val="40000"/>
            <a:alpha val="90000"/>
            <a:hueOff val="2040000"/>
            <a:satOff val="100000"/>
            <a:lumOff val="1569"/>
            <a:alpha val="90196"/>
          </a:schemeClr>
        </a:lnRef>
        <a:fillRef idx="1">
          <a:schemeClr val="accent3">
            <a:tint val="40000"/>
            <a:alpha val="90000"/>
            <a:hueOff val="2040000"/>
            <a:satOff val="100000"/>
            <a:lumOff val="1569"/>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Tính</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giải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trí</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và</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phát</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triển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cảm</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xúc</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a:p>
          <a:pPr marL="171450" lvl="1" indent="-171450">
            <a:lnSpc>
              <a:spcPct val="100000"/>
            </a:lnSpc>
            <a:spcBef>
              <a:spcPct val="0"/>
            </a:spcBef>
            <a:spcAft>
              <a:spcPct val="15000"/>
            </a:spcAft>
            <a:buChar char="•"/>
          </a:pP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Thỏa</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mãn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đam</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mê</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cho</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những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người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yêu</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thích</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thú</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cưng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nhưng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không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có</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thời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gian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và</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không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gian</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để</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nuôi</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dưỡng</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và</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chăm</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r>
            <a:rPr lang="en-US" sz="1800"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sóc</a:t>
          </a:r>
          <a:r>
            <a:rPr lang="en-US" sz="1800"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rPr>
            <a:t> </a:t>
          </a:r>
          <a:endParaRPr lang="vi-VN" sz="1800" dirty="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endParaRPr>
        </a:p>
      </dsp:txBody>
      <dsp:txXfrm rot="5400000">
        <a:off x="4465511" y="1894499"/>
        <a:ext cx="1315420" cy="4834294"/>
      </dsp:txXfrm>
    </dsp:sp>
    <dsp:sp modelId="{09D6AEF7-D013-4449-8BD6-954B01A2580E}">
      <dsp:nvSpPr>
        <dsp:cNvPr id="7" name="Rounded Rectangle 6"/>
        <dsp:cNvSpPr/>
      </dsp:nvSpPr>
      <dsp:spPr bwMode="white">
        <a:xfrm>
          <a:off x="30166" y="3452979"/>
          <a:ext cx="2719290" cy="1644275"/>
        </a:xfrm>
        <a:prstGeom prst="roundRect">
          <a:avLst/>
        </a:prstGeom>
        <a:solidFill>
          <a:srgbClr val="EB641B">
            <a:hueOff val="7749738"/>
            <a:satOff val="-24761"/>
            <a:lumOff val="-6273"/>
            <a:alphaOff val="0"/>
          </a:srgbClr>
        </a:solidFill>
        <a:ln w="19050" cap="flat" cmpd="sng" algn="ctr">
          <a:solidFill>
            <a:sysClr val="window" lastClr="FFFFFF">
              <a:hueOff val="0"/>
              <a:satOff val="0"/>
              <a:lumOff val="0"/>
              <a:alphaOff val="0"/>
            </a:sysClr>
          </a:solidFill>
          <a:prstDash val="solid"/>
        </a:ln>
        <a:effectLst/>
      </dsp:spPr>
      <dsp:style>
        <a:lnRef idx="2">
          <a:schemeClr val="lt1"/>
        </a:lnRef>
        <a:fillRef idx="1">
          <a:schemeClr val="accent3">
            <a:hueOff val="2760000"/>
            <a:satOff val="100000"/>
            <a:lumOff val="-14509"/>
            <a:alpha val="100000"/>
          </a:schemeClr>
        </a:fillRef>
        <a:effectRef idx="0">
          <a:scrgbClr r="0" g="0" b="0"/>
        </a:effectRef>
        <a:fontRef idx="minor">
          <a:schemeClr val="lt1"/>
        </a:fontRef>
      </dsp:style>
      <dsp:txBody>
        <a:bodyPr lIns="91439" tIns="45719" rIns="91439" bIns="45719"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Lợi</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r>
            <a:rPr lang="en-US" sz="2400" dirty="0" err="1" smtClean="0">
              <a:solidFill>
                <a:sysClr val="window" lastClr="FFFFFF"/>
              </a:solidFill>
              <a:latin typeface="Times New Roman" panose="02020603050405020304" pitchFamily="18" charset="0"/>
              <a:ea typeface="+mn-ea"/>
              <a:cs typeface="Times New Roman" panose="02020603050405020304" pitchFamily="18" charset="0"/>
            </a:rPr>
            <a:t>ích</a:t>
          </a:r>
          <a:r>
            <a:rPr lang="en-US" sz="2400" dirty="0" smtClean="0">
              <a:solidFill>
                <a:sysClr val="window" lastClr="FFFFFF"/>
              </a:solidFill>
              <a:latin typeface="Times New Roman" panose="02020603050405020304" pitchFamily="18" charset="0"/>
              <a:ea typeface="+mn-ea"/>
              <a:cs typeface="Times New Roman" panose="02020603050405020304" pitchFamily="18" charset="0"/>
            </a:rPr>
            <a:t> </a:t>
          </a:r>
          <a:endParaRPr lang="vi-VN" sz="2400" dirty="0">
            <a:solidFill>
              <a:sysClr val="window" lastClr="FFFFFF"/>
            </a:solidFill>
            <a:latin typeface="Times New Roman" panose="02020603050405020304" pitchFamily="18" charset="0"/>
            <a:ea typeface="+mn-ea"/>
            <a:cs typeface="Times New Roman" panose="02020603050405020304" pitchFamily="18" charset="0"/>
          </a:endParaRPr>
        </a:p>
      </dsp:txBody>
      <dsp:txXfrm>
        <a:off x="30166" y="3452979"/>
        <a:ext cx="2719290" cy="164427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8859D36-EAED-45D6-87B4-DCE46D0B441E}"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6FA831-A8A9-49A2-974E-403978B06627}"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smtClean="0">
                <a:effectLst/>
                <a:sym typeface="Calibri" panose="020F0502020204030204"/>
              </a:rPr>
              <a:t>Xin </a:t>
            </a:r>
            <a:r>
              <a:rPr lang="en-US" dirty="0" err="1" smtClean="0">
                <a:effectLst/>
                <a:sym typeface="Calibri" panose="020F0502020204030204"/>
              </a:rPr>
              <a:t>chào</a:t>
            </a:r>
            <a:r>
              <a:rPr lang="en-US" dirty="0" smtClean="0">
                <a:effectLst/>
                <a:sym typeface="Calibri" panose="020F0502020204030204"/>
              </a:rPr>
              <a:t> </a:t>
            </a:r>
            <a:r>
              <a:rPr lang="en-US" dirty="0" err="1" smtClean="0">
                <a:effectLst/>
                <a:sym typeface="Calibri" panose="020F0502020204030204"/>
              </a:rPr>
              <a:t>các</a:t>
            </a:r>
            <a:r>
              <a:rPr lang="en-US" dirty="0" smtClean="0">
                <a:effectLst/>
                <a:sym typeface="Calibri" panose="020F0502020204030204"/>
              </a:rPr>
              <a:t> </a:t>
            </a:r>
            <a:r>
              <a:rPr lang="en-US" dirty="0" err="1" smtClean="0">
                <a:effectLst/>
                <a:sym typeface="Calibri" panose="020F0502020204030204"/>
              </a:rPr>
              <a:t>thầy</a:t>
            </a:r>
            <a:r>
              <a:rPr lang="en-US" dirty="0" smtClean="0">
                <a:effectLst/>
                <a:sym typeface="Calibri" panose="020F0502020204030204"/>
              </a:rPr>
              <a:t> </a:t>
            </a:r>
            <a:r>
              <a:rPr lang="en-US" dirty="0" err="1" smtClean="0">
                <a:effectLst/>
                <a:sym typeface="Calibri" panose="020F0502020204030204"/>
              </a:rPr>
              <a:t>cô</a:t>
            </a:r>
            <a:r>
              <a:rPr lang="en-US" dirty="0" smtClean="0">
                <a:effectLst/>
                <a:sym typeface="Calibri" panose="020F0502020204030204"/>
              </a:rPr>
              <a:t> </a:t>
            </a:r>
            <a:r>
              <a:rPr lang="en-US" dirty="0" err="1" smtClean="0">
                <a:effectLst/>
                <a:sym typeface="Calibri" panose="020F0502020204030204"/>
              </a:rPr>
              <a:t>trong</a:t>
            </a:r>
            <a:r>
              <a:rPr lang="en-US" dirty="0" smtClean="0">
                <a:effectLst/>
                <a:sym typeface="Calibri" panose="020F0502020204030204"/>
              </a:rPr>
              <a:t> ban </a:t>
            </a:r>
            <a:r>
              <a:rPr lang="en-US" dirty="0" err="1" smtClean="0">
                <a:effectLst/>
                <a:sym typeface="Calibri" panose="020F0502020204030204"/>
              </a:rPr>
              <a:t>hội</a:t>
            </a:r>
            <a:r>
              <a:rPr lang="en-US" dirty="0" smtClean="0">
                <a:effectLst/>
                <a:sym typeface="Calibri" panose="020F0502020204030204"/>
              </a:rPr>
              <a:t> </a:t>
            </a:r>
            <a:r>
              <a:rPr lang="en-US" dirty="0" err="1" smtClean="0">
                <a:effectLst/>
                <a:sym typeface="Calibri" panose="020F0502020204030204"/>
              </a:rPr>
              <a:t>đồng</a:t>
            </a:r>
            <a:r>
              <a:rPr lang="en-US" dirty="0" smtClean="0">
                <a:effectLst/>
                <a:sym typeface="Calibri" panose="020F0502020204030204"/>
              </a:rPr>
              <a:t> </a:t>
            </a:r>
            <a:r>
              <a:rPr lang="en-US" dirty="0" err="1" smtClean="0">
                <a:effectLst/>
                <a:sym typeface="Calibri" panose="020F0502020204030204"/>
              </a:rPr>
              <a:t>và</a:t>
            </a:r>
            <a:r>
              <a:rPr lang="en-US" dirty="0" smtClean="0">
                <a:effectLst/>
                <a:sym typeface="Calibri" panose="020F0502020204030204"/>
              </a:rPr>
              <a:t> </a:t>
            </a:r>
            <a:r>
              <a:rPr lang="en-US" dirty="0" err="1" smtClean="0">
                <a:effectLst/>
                <a:sym typeface="Calibri" panose="020F0502020204030204"/>
              </a:rPr>
              <a:t>các</a:t>
            </a:r>
            <a:r>
              <a:rPr lang="en-US" dirty="0" smtClean="0">
                <a:effectLst/>
                <a:sym typeface="Calibri" panose="020F0502020204030204"/>
              </a:rPr>
              <a:t> </a:t>
            </a:r>
            <a:r>
              <a:rPr lang="en-US" dirty="0" err="1" smtClean="0">
                <a:effectLst/>
                <a:sym typeface="Calibri" panose="020F0502020204030204"/>
              </a:rPr>
              <a:t>bạn</a:t>
            </a:r>
            <a:r>
              <a:rPr lang="en-US" dirty="0" smtClean="0">
                <a:effectLst/>
                <a:sym typeface="Calibri" panose="020F0502020204030204"/>
              </a:rPr>
              <a:t> </a:t>
            </a:r>
            <a:r>
              <a:rPr lang="en-US" dirty="0" err="1" smtClean="0">
                <a:effectLst/>
                <a:sym typeface="Calibri" panose="020F0502020204030204"/>
              </a:rPr>
              <a:t>đang</a:t>
            </a:r>
            <a:r>
              <a:rPr lang="en-US" dirty="0" smtClean="0">
                <a:effectLst/>
                <a:sym typeface="Calibri" panose="020F0502020204030204"/>
              </a:rPr>
              <a:t> </a:t>
            </a:r>
            <a:r>
              <a:rPr lang="en-US" dirty="0" err="1" smtClean="0">
                <a:effectLst/>
                <a:sym typeface="Calibri" panose="020F0502020204030204"/>
              </a:rPr>
              <a:t>có</a:t>
            </a:r>
            <a:r>
              <a:rPr lang="en-US" dirty="0" smtClean="0">
                <a:effectLst/>
                <a:sym typeface="Calibri" panose="020F0502020204030204"/>
              </a:rPr>
              <a:t> </a:t>
            </a:r>
            <a:r>
              <a:rPr lang="en-US" dirty="0" err="1" smtClean="0">
                <a:effectLst/>
                <a:sym typeface="Calibri" panose="020F0502020204030204"/>
              </a:rPr>
              <a:t>mặt</a:t>
            </a:r>
            <a:r>
              <a:rPr lang="en-US" dirty="0" smtClean="0">
                <a:effectLst/>
                <a:sym typeface="Calibri" panose="020F0502020204030204"/>
              </a:rPr>
              <a:t> ở </a:t>
            </a:r>
            <a:r>
              <a:rPr lang="en-US" dirty="0" err="1" smtClean="0">
                <a:effectLst/>
                <a:sym typeface="Calibri" panose="020F0502020204030204"/>
              </a:rPr>
              <a:t>đây</a:t>
            </a:r>
            <a:r>
              <a:rPr lang="en-US" dirty="0" smtClean="0">
                <a:effectLst/>
                <a:sym typeface="Calibri" panose="020F0502020204030204"/>
              </a:rPr>
              <a:t>.</a:t>
            </a:r>
            <a:endParaRPr lang="en-US"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None/>
            </a:pPr>
            <a:r>
              <a:rPr lang="en-US" dirty="0" err="1" smtClean="0">
                <a:effectLst/>
                <a:sym typeface="Calibri" panose="020F0502020204030204"/>
              </a:rPr>
              <a:t>Em</a:t>
            </a:r>
            <a:r>
              <a:rPr lang="en-US" dirty="0" smtClean="0">
                <a:effectLst/>
                <a:sym typeface="Calibri" panose="020F0502020204030204"/>
              </a:rPr>
              <a:t> </a:t>
            </a:r>
            <a:r>
              <a:rPr lang="en-US" dirty="0" err="1" smtClean="0">
                <a:effectLst/>
                <a:sym typeface="Calibri" panose="020F0502020204030204"/>
              </a:rPr>
              <a:t>rất</a:t>
            </a:r>
            <a:r>
              <a:rPr lang="en-US" dirty="0" smtClean="0">
                <a:effectLst/>
                <a:sym typeface="Calibri" panose="020F0502020204030204"/>
              </a:rPr>
              <a:t> </a:t>
            </a:r>
            <a:r>
              <a:rPr lang="en-US" dirty="0" err="1" smtClean="0">
                <a:effectLst/>
                <a:sym typeface="Calibri" panose="020F0502020204030204"/>
              </a:rPr>
              <a:t>vui</a:t>
            </a:r>
            <a:r>
              <a:rPr lang="en-US" dirty="0" smtClean="0">
                <a:effectLst/>
                <a:sym typeface="Calibri" panose="020F0502020204030204"/>
              </a:rPr>
              <a:t> </a:t>
            </a:r>
            <a:r>
              <a:rPr lang="en-US" dirty="0" err="1" smtClean="0">
                <a:effectLst/>
                <a:sym typeface="Calibri" panose="020F0502020204030204"/>
              </a:rPr>
              <a:t>được</a:t>
            </a:r>
            <a:r>
              <a:rPr lang="en-US" dirty="0" smtClean="0">
                <a:effectLst/>
                <a:sym typeface="Calibri" panose="020F0502020204030204"/>
              </a:rPr>
              <a:t> </a:t>
            </a:r>
            <a:r>
              <a:rPr lang="en-US" dirty="0" err="1" smtClean="0">
                <a:effectLst/>
                <a:sym typeface="Calibri" panose="020F0502020204030204"/>
              </a:rPr>
              <a:t>đứng</a:t>
            </a:r>
            <a:r>
              <a:rPr lang="en-US" dirty="0" smtClean="0">
                <a:effectLst/>
                <a:sym typeface="Calibri" panose="020F0502020204030204"/>
              </a:rPr>
              <a:t> </a:t>
            </a:r>
            <a:r>
              <a:rPr lang="en-US" dirty="0" err="1" smtClean="0">
                <a:effectLst/>
                <a:sym typeface="Calibri" panose="020F0502020204030204"/>
              </a:rPr>
              <a:t>trước</a:t>
            </a:r>
            <a:r>
              <a:rPr lang="en-US" dirty="0" smtClean="0">
                <a:effectLst/>
                <a:sym typeface="Calibri" panose="020F0502020204030204"/>
              </a:rPr>
              <a:t> </a:t>
            </a:r>
            <a:r>
              <a:rPr lang="en-US" dirty="0" err="1" smtClean="0">
                <a:effectLst/>
                <a:sym typeface="Calibri" panose="020F0502020204030204"/>
              </a:rPr>
              <a:t>đây</a:t>
            </a:r>
            <a:r>
              <a:rPr lang="en-US" dirty="0" smtClean="0">
                <a:effectLst/>
                <a:sym typeface="Calibri" panose="020F0502020204030204"/>
              </a:rPr>
              <a:t> </a:t>
            </a:r>
            <a:r>
              <a:rPr lang="en-US" dirty="0" err="1" smtClean="0">
                <a:effectLst/>
                <a:sym typeface="Calibri" panose="020F0502020204030204"/>
              </a:rPr>
              <a:t>để</a:t>
            </a:r>
            <a:r>
              <a:rPr lang="en-US" dirty="0" smtClean="0">
                <a:effectLst/>
                <a:sym typeface="Calibri" panose="020F0502020204030204"/>
              </a:rPr>
              <a:t> </a:t>
            </a:r>
            <a:r>
              <a:rPr lang="en-US" dirty="0" err="1" smtClean="0">
                <a:effectLst/>
                <a:sym typeface="Calibri" panose="020F0502020204030204"/>
              </a:rPr>
              <a:t>trình</a:t>
            </a:r>
            <a:r>
              <a:rPr lang="en-US" dirty="0" smtClean="0">
                <a:effectLst/>
                <a:sym typeface="Calibri" panose="020F0502020204030204"/>
              </a:rPr>
              <a:t> </a:t>
            </a:r>
            <a:r>
              <a:rPr lang="en-US" dirty="0" err="1" smtClean="0">
                <a:effectLst/>
                <a:sym typeface="Calibri" panose="020F0502020204030204"/>
              </a:rPr>
              <a:t>bày</a:t>
            </a:r>
            <a:r>
              <a:rPr lang="en-US" dirty="0" smtClean="0">
                <a:effectLst/>
                <a:sym typeface="Calibri" panose="020F0502020204030204"/>
              </a:rPr>
              <a:t> </a:t>
            </a:r>
            <a:r>
              <a:rPr lang="en-US" dirty="0" err="1" smtClean="0">
                <a:effectLst/>
                <a:sym typeface="Calibri" panose="020F0502020204030204"/>
              </a:rPr>
              <a:t>báo</a:t>
            </a:r>
            <a:r>
              <a:rPr lang="en-US" dirty="0" smtClean="0">
                <a:effectLst/>
                <a:sym typeface="Calibri" panose="020F0502020204030204"/>
              </a:rPr>
              <a:t> </a:t>
            </a:r>
            <a:r>
              <a:rPr lang="en-US" dirty="0" err="1" smtClean="0">
                <a:effectLst/>
                <a:sym typeface="Calibri" panose="020F0502020204030204"/>
              </a:rPr>
              <a:t>cáo</a:t>
            </a:r>
            <a:r>
              <a:rPr lang="en-US" dirty="0" smtClean="0">
                <a:effectLst/>
                <a:sym typeface="Calibri" panose="020F0502020204030204"/>
              </a:rPr>
              <a:t> </a:t>
            </a:r>
            <a:r>
              <a:rPr lang="en-US" dirty="0" err="1" smtClean="0">
                <a:effectLst/>
                <a:sym typeface="Calibri" panose="020F0502020204030204"/>
              </a:rPr>
              <a:t>đồ</a:t>
            </a:r>
            <a:r>
              <a:rPr lang="en-US" dirty="0" smtClean="0">
                <a:effectLst/>
                <a:sym typeface="Calibri" panose="020F0502020204030204"/>
              </a:rPr>
              <a:t> </a:t>
            </a:r>
            <a:r>
              <a:rPr lang="en-US" dirty="0" err="1" smtClean="0">
                <a:effectLst/>
                <a:sym typeface="Calibri" panose="020F0502020204030204"/>
              </a:rPr>
              <a:t>án</a:t>
            </a:r>
            <a:r>
              <a:rPr lang="en-US" dirty="0" smtClean="0">
                <a:effectLst/>
                <a:sym typeface="Calibri" panose="020F0502020204030204"/>
              </a:rPr>
              <a:t> </a:t>
            </a:r>
            <a:r>
              <a:rPr lang="en-US" dirty="0" err="1" smtClean="0">
                <a:effectLst/>
                <a:sym typeface="Calibri" panose="020F0502020204030204"/>
              </a:rPr>
              <a:t>của</a:t>
            </a:r>
            <a:r>
              <a:rPr lang="en-US" dirty="0" smtClean="0">
                <a:effectLst/>
                <a:sym typeface="Calibri" panose="020F0502020204030204"/>
              </a:rPr>
              <a:t> </a:t>
            </a:r>
            <a:r>
              <a:rPr lang="en-US" dirty="0" err="1" smtClean="0">
                <a:effectLst/>
                <a:sym typeface="Calibri" panose="020F0502020204030204"/>
              </a:rPr>
              <a:t>mình</a:t>
            </a:r>
            <a:r>
              <a:rPr lang="en-US" dirty="0" smtClean="0">
                <a:effectLst/>
                <a:sym typeface="Calibri" panose="020F0502020204030204"/>
              </a:rPr>
              <a:t>. </a:t>
            </a:r>
            <a:r>
              <a:rPr lang="en-US" dirty="0" err="1" smtClean="0">
                <a:effectLst/>
                <a:sym typeface="Calibri" panose="020F0502020204030204"/>
              </a:rPr>
              <a:t>Trước</a:t>
            </a:r>
            <a:r>
              <a:rPr lang="en-US" dirty="0" smtClean="0">
                <a:effectLst/>
                <a:sym typeface="Calibri" panose="020F0502020204030204"/>
              </a:rPr>
              <a:t> </a:t>
            </a:r>
            <a:r>
              <a:rPr lang="en-US" dirty="0" err="1" smtClean="0">
                <a:effectLst/>
                <a:sym typeface="Calibri" panose="020F0502020204030204"/>
              </a:rPr>
              <a:t>tiên</a:t>
            </a:r>
            <a:r>
              <a:rPr lang="en-US" dirty="0" smtClean="0">
                <a:effectLst/>
                <a:sym typeface="Calibri" panose="020F0502020204030204"/>
              </a:rPr>
              <a:t>, </a:t>
            </a:r>
            <a:r>
              <a:rPr lang="en-US" dirty="0" err="1" smtClean="0">
                <a:effectLst/>
                <a:sym typeface="Calibri" panose="020F0502020204030204"/>
              </a:rPr>
              <a:t>Em</a:t>
            </a:r>
            <a:r>
              <a:rPr lang="en-US" dirty="0" smtClean="0">
                <a:effectLst/>
                <a:sym typeface="Calibri" panose="020F0502020204030204"/>
              </a:rPr>
              <a:t> </a:t>
            </a:r>
            <a:r>
              <a:rPr lang="en-US" dirty="0" err="1" smtClean="0">
                <a:effectLst/>
                <a:sym typeface="Calibri" panose="020F0502020204030204"/>
              </a:rPr>
              <a:t>xin</a:t>
            </a:r>
            <a:r>
              <a:rPr lang="en-US" dirty="0" smtClean="0">
                <a:effectLst/>
                <a:sym typeface="Calibri" panose="020F0502020204030204"/>
              </a:rPr>
              <a:t> </a:t>
            </a:r>
            <a:r>
              <a:rPr lang="en-US" dirty="0" err="1" smtClean="0">
                <a:effectLst/>
                <a:sym typeface="Calibri" panose="020F0502020204030204"/>
              </a:rPr>
              <a:t>tự</a:t>
            </a:r>
            <a:r>
              <a:rPr lang="en-US" dirty="0" smtClean="0">
                <a:effectLst/>
                <a:sym typeface="Calibri" panose="020F0502020204030204"/>
              </a:rPr>
              <a:t> </a:t>
            </a:r>
            <a:r>
              <a:rPr lang="en-US" dirty="0" err="1" smtClean="0">
                <a:effectLst/>
                <a:sym typeface="Calibri" panose="020F0502020204030204"/>
              </a:rPr>
              <a:t>giới</a:t>
            </a:r>
            <a:r>
              <a:rPr lang="en-US" dirty="0" smtClean="0">
                <a:effectLst/>
                <a:sym typeface="Calibri" panose="020F0502020204030204"/>
              </a:rPr>
              <a:t> </a:t>
            </a:r>
            <a:r>
              <a:rPr lang="en-US" dirty="0" err="1" smtClean="0">
                <a:effectLst/>
                <a:sym typeface="Calibri" panose="020F0502020204030204"/>
              </a:rPr>
              <a:t>thiệu</a:t>
            </a:r>
            <a:r>
              <a:rPr lang="en-US" dirty="0" smtClean="0">
                <a:effectLst/>
                <a:sym typeface="Calibri" panose="020F0502020204030204"/>
              </a:rPr>
              <a:t> </a:t>
            </a:r>
            <a:r>
              <a:rPr lang="en-US" dirty="0" err="1" smtClean="0">
                <a:effectLst/>
                <a:sym typeface="Calibri" panose="020F0502020204030204"/>
              </a:rPr>
              <a:t>tên</a:t>
            </a:r>
            <a:r>
              <a:rPr lang="en-US" dirty="0" smtClean="0">
                <a:effectLst/>
                <a:sym typeface="Calibri" panose="020F0502020204030204"/>
              </a:rPr>
              <a:t> </a:t>
            </a:r>
            <a:r>
              <a:rPr lang="en-US" dirty="0" err="1" smtClean="0">
                <a:effectLst/>
                <a:sym typeface="Calibri" panose="020F0502020204030204"/>
              </a:rPr>
              <a:t>mình</a:t>
            </a:r>
            <a:r>
              <a:rPr lang="en-US" dirty="0" smtClean="0">
                <a:effectLst/>
                <a:sym typeface="Calibri" panose="020F0502020204030204"/>
              </a:rPr>
              <a:t> </a:t>
            </a:r>
            <a:r>
              <a:rPr lang="en-US" dirty="0" err="1" smtClean="0">
                <a:effectLst/>
                <a:sym typeface="Calibri" panose="020F0502020204030204"/>
              </a:rPr>
              <a:t>là</a:t>
            </a:r>
            <a:r>
              <a:rPr lang="en-US" dirty="0" smtClean="0">
                <a:effectLst/>
                <a:sym typeface="Calibri" panose="020F0502020204030204"/>
              </a:rPr>
              <a:t> </a:t>
            </a:r>
            <a:r>
              <a:rPr lang="en-US" dirty="0" err="1" smtClean="0">
                <a:effectLst/>
                <a:sym typeface="Calibri" panose="020F0502020204030204"/>
              </a:rPr>
              <a:t>Ngô Thanh Long</a:t>
            </a:r>
            <a:r>
              <a:rPr lang="en-US" dirty="0" smtClean="0">
                <a:effectLst/>
                <a:sym typeface="Calibri" panose="020F0502020204030204"/>
              </a:rPr>
              <a:t>, </a:t>
            </a:r>
            <a:r>
              <a:rPr lang="en-US" dirty="0" err="1" smtClean="0">
                <a:effectLst/>
                <a:sym typeface="Calibri" panose="020F0502020204030204"/>
              </a:rPr>
              <a:t>sinh</a:t>
            </a:r>
            <a:r>
              <a:rPr lang="en-US" dirty="0" smtClean="0">
                <a:effectLst/>
                <a:sym typeface="Calibri" panose="020F0502020204030204"/>
              </a:rPr>
              <a:t> </a:t>
            </a:r>
            <a:r>
              <a:rPr lang="en-US" dirty="0" err="1" smtClean="0">
                <a:effectLst/>
                <a:sym typeface="Calibri" panose="020F0502020204030204"/>
              </a:rPr>
              <a:t>viên</a:t>
            </a:r>
            <a:r>
              <a:rPr lang="en-US" dirty="0" smtClean="0">
                <a:effectLst/>
                <a:sym typeface="Calibri" panose="020F0502020204030204"/>
              </a:rPr>
              <a:t> </a:t>
            </a:r>
            <a:r>
              <a:rPr lang="en-US" dirty="0" err="1" smtClean="0">
                <a:effectLst/>
                <a:sym typeface="Calibri" panose="020F0502020204030204"/>
              </a:rPr>
              <a:t>lớp</a:t>
            </a:r>
            <a:r>
              <a:rPr lang="en-US" dirty="0" smtClean="0">
                <a:effectLst/>
                <a:sym typeface="Calibri" panose="020F0502020204030204"/>
              </a:rPr>
              <a:t> CNTT5-K60. </a:t>
            </a:r>
            <a:r>
              <a:rPr lang="en-US" dirty="0" err="1" smtClean="0">
                <a:effectLst/>
                <a:sym typeface="Calibri" panose="020F0502020204030204"/>
              </a:rPr>
              <a:t>Đồ</a:t>
            </a:r>
            <a:r>
              <a:rPr lang="en-US" dirty="0" smtClean="0">
                <a:effectLst/>
                <a:sym typeface="Calibri" panose="020F0502020204030204"/>
              </a:rPr>
              <a:t> </a:t>
            </a:r>
            <a:r>
              <a:rPr lang="en-US" dirty="0" err="1" smtClean="0">
                <a:effectLst/>
                <a:sym typeface="Calibri" panose="020F0502020204030204"/>
              </a:rPr>
              <a:t>án</a:t>
            </a:r>
            <a:r>
              <a:rPr lang="en-US" dirty="0" smtClean="0">
                <a:effectLst/>
                <a:sym typeface="Calibri" panose="020F0502020204030204"/>
              </a:rPr>
              <a:t> </a:t>
            </a:r>
            <a:r>
              <a:rPr lang="en-US" dirty="0" err="1" smtClean="0">
                <a:effectLst/>
                <a:sym typeface="Calibri" panose="020F0502020204030204"/>
              </a:rPr>
              <a:t>của</a:t>
            </a:r>
            <a:r>
              <a:rPr lang="en-US" dirty="0" smtClean="0">
                <a:effectLst/>
                <a:sym typeface="Calibri" panose="020F0502020204030204"/>
              </a:rPr>
              <a:t> </a:t>
            </a:r>
            <a:r>
              <a:rPr lang="en-US" dirty="0" err="1" smtClean="0">
                <a:effectLst/>
                <a:sym typeface="Calibri" panose="020F0502020204030204"/>
              </a:rPr>
              <a:t>Em</a:t>
            </a:r>
            <a:r>
              <a:rPr lang="en-US" dirty="0" smtClean="0">
                <a:effectLst/>
                <a:sym typeface="Calibri" panose="020F0502020204030204"/>
              </a:rPr>
              <a:t> </a:t>
            </a:r>
            <a:r>
              <a:rPr lang="en-US" dirty="0" err="1" smtClean="0">
                <a:effectLst/>
                <a:sym typeface="Calibri" panose="020F0502020204030204"/>
              </a:rPr>
              <a:t>được</a:t>
            </a:r>
            <a:r>
              <a:rPr lang="en-US" dirty="0" smtClean="0">
                <a:effectLst/>
                <a:sym typeface="Calibri" panose="020F0502020204030204"/>
              </a:rPr>
              <a:t> </a:t>
            </a:r>
            <a:r>
              <a:rPr lang="en-US" dirty="0" err="1" smtClean="0">
                <a:effectLst/>
                <a:sym typeface="Calibri" panose="020F0502020204030204"/>
              </a:rPr>
              <a:t>hoàn</a:t>
            </a:r>
            <a:r>
              <a:rPr lang="en-US" dirty="0" smtClean="0">
                <a:effectLst/>
                <a:sym typeface="Calibri" panose="020F0502020204030204"/>
              </a:rPr>
              <a:t> </a:t>
            </a:r>
            <a:r>
              <a:rPr lang="en-US" dirty="0" err="1" smtClean="0">
                <a:effectLst/>
                <a:sym typeface="Calibri" panose="020F0502020204030204"/>
              </a:rPr>
              <a:t>thành</a:t>
            </a:r>
            <a:r>
              <a:rPr lang="en-US" dirty="0" smtClean="0">
                <a:effectLst/>
                <a:sym typeface="Calibri" panose="020F0502020204030204"/>
              </a:rPr>
              <a:t> </a:t>
            </a:r>
            <a:r>
              <a:rPr lang="en-US" dirty="0" err="1" smtClean="0">
                <a:effectLst/>
                <a:sym typeface="Calibri" panose="020F0502020204030204"/>
              </a:rPr>
              <a:t>dưới</a:t>
            </a:r>
            <a:r>
              <a:rPr lang="en-US" dirty="0" smtClean="0">
                <a:effectLst/>
                <a:sym typeface="Calibri" panose="020F0502020204030204"/>
              </a:rPr>
              <a:t> </a:t>
            </a:r>
            <a:r>
              <a:rPr lang="en-US" dirty="0" err="1" smtClean="0">
                <a:effectLst/>
                <a:sym typeface="Calibri" panose="020F0502020204030204"/>
              </a:rPr>
              <a:t>sự</a:t>
            </a:r>
            <a:r>
              <a:rPr lang="en-US" dirty="0" smtClean="0">
                <a:effectLst/>
                <a:sym typeface="Calibri" panose="020F0502020204030204"/>
              </a:rPr>
              <a:t> </a:t>
            </a:r>
            <a:r>
              <a:rPr lang="en-US" dirty="0" err="1" smtClean="0">
                <a:effectLst/>
                <a:sym typeface="Calibri" panose="020F0502020204030204"/>
              </a:rPr>
              <a:t>hướng</a:t>
            </a:r>
            <a:r>
              <a:rPr lang="en-US" dirty="0" smtClean="0">
                <a:effectLst/>
                <a:sym typeface="Calibri" panose="020F0502020204030204"/>
              </a:rPr>
              <a:t> </a:t>
            </a:r>
            <a:r>
              <a:rPr lang="en-US" dirty="0" err="1" smtClean="0">
                <a:effectLst/>
                <a:sym typeface="Calibri" panose="020F0502020204030204"/>
              </a:rPr>
              <a:t>dẫn</a:t>
            </a:r>
            <a:r>
              <a:rPr lang="en-US" dirty="0" smtClean="0">
                <a:effectLst/>
                <a:sym typeface="Calibri" panose="020F0502020204030204"/>
              </a:rPr>
              <a:t> </a:t>
            </a:r>
            <a:r>
              <a:rPr lang="en-US" dirty="0" err="1" smtClean="0">
                <a:effectLst/>
                <a:sym typeface="Calibri" panose="020F0502020204030204"/>
              </a:rPr>
              <a:t>của</a:t>
            </a:r>
            <a:r>
              <a:rPr lang="en-US" dirty="0" smtClean="0">
                <a:effectLst/>
                <a:sym typeface="Calibri" panose="020F0502020204030204"/>
              </a:rPr>
              <a:t> </a:t>
            </a:r>
            <a:r>
              <a:rPr lang="en-US" dirty="0" err="1" smtClean="0">
                <a:effectLst/>
                <a:sym typeface="Calibri" panose="020F0502020204030204"/>
              </a:rPr>
              <a:t>thầy</a:t>
            </a:r>
            <a:r>
              <a:rPr lang="en-US" dirty="0" smtClean="0">
                <a:effectLst/>
                <a:sym typeface="Calibri" panose="020F0502020204030204"/>
              </a:rPr>
              <a:t> </a:t>
            </a:r>
            <a:r>
              <a:rPr lang="en-US" dirty="0" err="1" smtClean="0">
                <a:effectLst/>
                <a:sym typeface="Calibri" panose="020F0502020204030204"/>
              </a:rPr>
              <a:t>Nguyễn Đình Dương</a:t>
            </a:r>
            <a:r>
              <a:rPr lang="en-US" dirty="0" smtClean="0">
                <a:effectLst/>
                <a:sym typeface="Calibri" panose="020F0502020204030204"/>
              </a:rPr>
              <a:t> </a:t>
            </a:r>
            <a:r>
              <a:rPr lang="en-US" dirty="0" err="1" smtClean="0">
                <a:effectLst/>
                <a:sym typeface="Calibri" panose="020F0502020204030204"/>
              </a:rPr>
              <a:t>và</a:t>
            </a:r>
            <a:r>
              <a:rPr lang="en-US" dirty="0" smtClean="0">
                <a:effectLst/>
                <a:sym typeface="Calibri" panose="020F0502020204030204"/>
              </a:rPr>
              <a:t> </a:t>
            </a:r>
            <a:r>
              <a:rPr lang="en-US" dirty="0" err="1" smtClean="0">
                <a:effectLst/>
                <a:sym typeface="Calibri" panose="020F0502020204030204"/>
              </a:rPr>
              <a:t>có tên là</a:t>
            </a:r>
            <a:r>
              <a:rPr lang="en-US" dirty="0" smtClean="0">
                <a:effectLst/>
                <a:sym typeface="Calibri" panose="020F0502020204030204"/>
              </a:rPr>
              <a:t> "</a:t>
            </a:r>
            <a:r>
              <a:rPr lang="en-US" dirty="0" err="1" smtClean="0">
                <a:effectLst/>
                <a:sym typeface="Calibri" panose="020F0502020204030204"/>
              </a:rPr>
              <a:t>Thiết kế game virtual pet (thú cưng ảo) dành cho android và ios</a:t>
            </a:r>
            <a:r>
              <a:rPr lang="en-US" dirty="0" smtClean="0">
                <a:effectLst/>
                <a:sym typeface="Calibri" panose="020F0502020204030204"/>
              </a:rPr>
              <a:t>". </a:t>
            </a:r>
            <a:endParaRPr lang="en-US" dirty="0" smtClean="0">
              <a:effectLst/>
              <a:sym typeface="Calibri" panose="020F0502020204030204"/>
            </a:endParaRPr>
          </a:p>
          <a:p>
            <a:pPr marL="0" lvl="0" indent="0" algn="l" rtl="0">
              <a:spcBef>
                <a:spcPts val="0"/>
              </a:spcBef>
              <a:spcAft>
                <a:spcPts val="0"/>
              </a:spcAft>
              <a:buNone/>
            </a:pPr>
            <a:r>
              <a:rPr lang="en-US" dirty="0" err="1" smtClean="0">
                <a:effectLst/>
                <a:sym typeface="Calibri" panose="020F0502020204030204"/>
              </a:rPr>
              <a:t>Trước</a:t>
            </a:r>
            <a:r>
              <a:rPr lang="en-US" dirty="0" smtClean="0">
                <a:effectLst/>
                <a:sym typeface="Calibri" panose="020F0502020204030204"/>
              </a:rPr>
              <a:t> </a:t>
            </a:r>
            <a:r>
              <a:rPr lang="en-US" dirty="0" err="1" smtClean="0">
                <a:effectLst/>
                <a:sym typeface="Calibri" panose="020F0502020204030204"/>
              </a:rPr>
              <a:t>khi</a:t>
            </a:r>
            <a:r>
              <a:rPr lang="en-US" dirty="0" smtClean="0">
                <a:effectLst/>
                <a:sym typeface="Calibri" panose="020F0502020204030204"/>
              </a:rPr>
              <a:t> </a:t>
            </a:r>
            <a:r>
              <a:rPr lang="en-US" dirty="0" err="1" smtClean="0">
                <a:effectLst/>
                <a:sym typeface="Calibri" panose="020F0502020204030204"/>
              </a:rPr>
              <a:t>bắt</a:t>
            </a:r>
            <a:r>
              <a:rPr lang="en-US" dirty="0" smtClean="0">
                <a:effectLst/>
                <a:sym typeface="Calibri" panose="020F0502020204030204"/>
              </a:rPr>
              <a:t> </a:t>
            </a:r>
            <a:r>
              <a:rPr lang="en-US" dirty="0" err="1" smtClean="0">
                <a:effectLst/>
                <a:sym typeface="Calibri" panose="020F0502020204030204"/>
              </a:rPr>
              <a:t>đầu</a:t>
            </a:r>
            <a:r>
              <a:rPr lang="en-US" dirty="0" smtClean="0">
                <a:effectLst/>
                <a:sym typeface="Calibri" panose="020F0502020204030204"/>
              </a:rPr>
              <a:t>, </a:t>
            </a:r>
            <a:r>
              <a:rPr lang="en-US" dirty="0" err="1" smtClean="0">
                <a:effectLst/>
                <a:sym typeface="Calibri" panose="020F0502020204030204"/>
              </a:rPr>
              <a:t>Em</a:t>
            </a:r>
            <a:r>
              <a:rPr lang="en-US" dirty="0" smtClean="0">
                <a:effectLst/>
                <a:sym typeface="Calibri" panose="020F0502020204030204"/>
              </a:rPr>
              <a:t> </a:t>
            </a:r>
            <a:r>
              <a:rPr lang="en-US" dirty="0" err="1" smtClean="0">
                <a:effectLst/>
                <a:sym typeface="Calibri" panose="020F0502020204030204"/>
              </a:rPr>
              <a:t>muốn</a:t>
            </a:r>
            <a:r>
              <a:rPr lang="en-US" dirty="0" smtClean="0">
                <a:effectLst/>
                <a:sym typeface="Calibri" panose="020F0502020204030204"/>
              </a:rPr>
              <a:t> chia </a:t>
            </a:r>
            <a:r>
              <a:rPr lang="en-US" dirty="0" err="1" smtClean="0">
                <a:effectLst/>
                <a:sym typeface="Calibri" panose="020F0502020204030204"/>
              </a:rPr>
              <a:t>sẻ</a:t>
            </a:r>
            <a:r>
              <a:rPr lang="en-US" dirty="0" smtClean="0">
                <a:effectLst/>
                <a:sym typeface="Calibri" panose="020F0502020204030204"/>
              </a:rPr>
              <a:t> </a:t>
            </a:r>
            <a:r>
              <a:rPr lang="en-US" dirty="0" err="1" smtClean="0">
                <a:effectLst/>
                <a:sym typeface="Calibri" panose="020F0502020204030204"/>
              </a:rPr>
              <a:t>một</a:t>
            </a:r>
            <a:r>
              <a:rPr lang="en-US" dirty="0" smtClean="0">
                <a:effectLst/>
                <a:sym typeface="Calibri" panose="020F0502020204030204"/>
              </a:rPr>
              <a:t> </a:t>
            </a:r>
            <a:r>
              <a:rPr lang="en-US" dirty="0" err="1" smtClean="0">
                <a:effectLst/>
                <a:sym typeface="Calibri" panose="020F0502020204030204"/>
              </a:rPr>
              <a:t>chút</a:t>
            </a:r>
            <a:r>
              <a:rPr lang="en-US" dirty="0" smtClean="0">
                <a:effectLst/>
                <a:sym typeface="Calibri" panose="020F0502020204030204"/>
              </a:rPr>
              <a:t> </a:t>
            </a:r>
            <a:r>
              <a:rPr lang="en-US" dirty="0" err="1" smtClean="0">
                <a:effectLst/>
                <a:sym typeface="Calibri" panose="020F0502020204030204"/>
              </a:rPr>
              <a:t>về</a:t>
            </a:r>
            <a:r>
              <a:rPr lang="en-US" dirty="0" smtClean="0">
                <a:effectLst/>
                <a:sym typeface="Calibri" panose="020F0502020204030204"/>
              </a:rPr>
              <a:t> thể loại game mà em đang làm đó là game nuôi thú ảo</a:t>
            </a:r>
            <a:endParaRPr lang="en-US" dirty="0" smtClean="0">
              <a:effectLst/>
              <a:sym typeface="Calibri" panose="020F0502020204030204"/>
            </a:endParaRPr>
          </a:p>
          <a:p>
            <a:pPr marL="0" lvl="0" indent="0" algn="l" rtl="0">
              <a:spcBef>
                <a:spcPts val="0"/>
              </a:spcBef>
              <a:spcAft>
                <a:spcPts val="0"/>
              </a:spcAft>
              <a:buNone/>
            </a:pPr>
            <a:r>
              <a:rPr dirty="0"/>
              <a:t>Game nuôi thú ảo là một thể loại trò chơi điện tử cho phép người chơi nuôi dưỡng và chăm sóc một con vật ảo. Những trò chơi này thường mang lại trải nghiệm tương tác và giải trí, giúp người chơi thư giãn và kết nối với nhân vật ảo của mình</a:t>
            </a:r>
            <a:r>
              <a:rPr lang="en-US" dirty="0"/>
              <a:t>. </a:t>
            </a:r>
            <a:endParaRPr lang="en-US"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đây em xin phép đưuọc demo về sản phẩm của mình</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Cuối cùng là phần kết luận và hướng phát triển</a:t>
            </a:r>
            <a:endParaRPr lang="en-US" dirty="0"/>
          </a:p>
          <a:p>
            <a:endParaRPr lang="en-US" dirty="0"/>
          </a:p>
          <a:p>
            <a:r>
              <a:rPr lang="en-US" dirty="0"/>
              <a:t>kết thúc đồ án - đồ án của em đã cơ bản thực hiện được các yêu cầu đề ra ở phần thiết kế hệ thống với giao diện thoáng, dễ nhìn, dễ sử dụng - các tính năng, chức năng trong game hoạt động tốt thân thiện với người sửa dụng.</a:t>
            </a:r>
            <a:endParaRPr lang="en-US" dirty="0"/>
          </a:p>
          <a:p>
            <a:r>
              <a:rPr lang="en-US" dirty="0"/>
              <a:t>=&gt; dù vậy, .....</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tiếp theo là một số định hướng phát triển của game trong tương lai.</a:t>
            </a:r>
            <a:endParaRPr lang="en-US" dirty="0"/>
          </a:p>
          <a:p>
            <a:pPr indent="0"/>
            <a:r>
              <a:rPr lang="en-US" dirty="0"/>
              <a:t>- mở rộng đưa ra thêm nhiều nhân vật cho người chơi có thể lựa chọn và chăm sóc.</a:t>
            </a:r>
            <a:endParaRPr lang="en-US" dirty="0"/>
          </a:p>
          <a:p>
            <a:pPr indent="0"/>
            <a:r>
              <a:rPr lang="en-US" dirty="0"/>
              <a:t>- Mở rộng khả năng tương tác với nhân vật bằng cách thêm các tính năng như nói chuyện, nhận biết giọng nói, và phản ứng theo cử chỉ của người chơi</a:t>
            </a:r>
            <a:endParaRPr lang="en-US" dirty="0"/>
          </a:p>
          <a:p>
            <a:pPr indent="0"/>
            <a:r>
              <a:rPr lang="en-US" dirty="0"/>
              <a:t>- Cải thiện chất lượng hình ảnh và âm thanh để tăng trải nghiệm người chơi. Bao gồm việc thêm các hiệu ứng đặc biệt, animation mượt mà và âm thanh sống động.</a:t>
            </a:r>
            <a:endParaRPr lang="en-US" dirty="0"/>
          </a:p>
          <a:p>
            <a:pPr indent="0"/>
            <a:r>
              <a:rPr lang="en-US" dirty="0"/>
              <a:t>- Tạo ra các mini-game mới và thú vị để người chơi có thêm sự lựa chọn và trải nghiệm đa dạng.</a:t>
            </a:r>
            <a:endParaRPr lang="en-US" dirty="0"/>
          </a:p>
          <a:p>
            <a:pPr indent="0"/>
            <a:r>
              <a:rPr lang="en-US" dirty="0"/>
              <a:t>- Tích hợp tính năng chia sẻ trên mạng xã hội để người chơi có thể chia sẻ thành tích và khoảnh khắc vui vẻ với bạn bè.</a:t>
            </a:r>
            <a:endParaRPr lang="en-US" dirty="0"/>
          </a:p>
          <a:p>
            <a:pPr indent="0"/>
            <a:r>
              <a:rPr lang="en-US" dirty="0"/>
              <a:t>- Đưa game Virtual Pet lên nền tảng mới như VR để mở rộng phạm vi người chơi và tạo ra trải nghiệm mới lạ.</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Phần trình bày của em đến đây là kết thúc cảm ơn thầy cô và mọi người đã lắng nghe. </a:t>
            </a:r>
            <a:endParaRPr lang="en-US"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Tx/>
              <a:buNone/>
              <a:defRPr/>
            </a:pP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Trong</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phần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báo</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cáo của em ngày</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hôm</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nay,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Em</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sẽ</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trình</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bày</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theo</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các</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phần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chính</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sau</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đây</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Phần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thứ</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nhất</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là</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tổng</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quan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về</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đề</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tài</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phần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thứ</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hai</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là</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phần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thiết</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kế</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hệ</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thống</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tiếp</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theo</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là</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phần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Triển khai</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thực</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nghiệm</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và</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cuối</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cùng</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là</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kết</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luận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và</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hướng</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phát</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triển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Ngoài</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ra</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ở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cuối</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báo</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cáo</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còn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có</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phần</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câu</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hỏi</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và</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trả</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 </a:t>
            </a:r>
            <a:r>
              <a:rPr lang="en-US" sz="1200" b="0" i="0" u="none" strike="noStrike" cap="none" dirty="0" err="1" smtClean="0">
                <a:solidFill>
                  <a:schemeClr val="dk1"/>
                </a:solidFill>
                <a:effectLst/>
                <a:latin typeface="Calibri" panose="020F0502020204030204"/>
                <a:ea typeface="Calibri" panose="020F0502020204030204"/>
                <a:cs typeface="Calibri" panose="020F0502020204030204"/>
                <a:sym typeface="Calibri" panose="020F0502020204030204"/>
              </a:rPr>
              <a:t>lời</a:t>
            </a:r>
            <a:r>
              <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rPr>
              <a:t>.</a:t>
            </a:r>
            <a:endParaRPr lang="en-US" sz="1200" b="0" i="0" u="none" strike="noStrike" cap="none" dirty="0" smtClean="0">
              <a:solidFill>
                <a:schemeClr val="dk1"/>
              </a:solidFill>
              <a:effectLst/>
              <a:latin typeface="Calibri" panose="020F0502020204030204"/>
              <a:ea typeface="Calibri" panose="020F0502020204030204"/>
              <a:cs typeface="Calibri" panose="020F0502020204030204"/>
              <a:sym typeface="Calibri" panose="020F0502020204030204"/>
            </a:endParaRPr>
          </a:p>
          <a:p>
            <a:pPr marL="0" lvl="0" indent="0" algn="l" rtl="0">
              <a:spcBef>
                <a:spcPts val="0"/>
              </a:spcBef>
              <a:spcAft>
                <a:spcPts val="0"/>
              </a:spcAft>
              <a:buFontTx/>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Trong phần đầu của tổng quan về đề tài, em sẽ giới thiệu về lý do em chọn đề tài này. </a:t>
            </a:r>
            <a:endParaRPr lang="en-US" dirty="0"/>
          </a:p>
          <a:p>
            <a:pPr marL="0" lvl="1"/>
            <a:r>
              <a:rPr lang="en-US" dirty="0"/>
              <a:t>Với xu hướng </a:t>
            </a:r>
            <a:r>
              <a:rPr lang="en-US"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phát</a:t>
            </a:r>
            <a:r>
              <a:rPr lang="en-US"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 </a:t>
            </a:r>
            <a:r>
              <a:rPr lang="en-US"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triển</a:t>
            </a:r>
            <a:r>
              <a:rPr lang="en-US"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 </a:t>
            </a:r>
            <a:r>
              <a:rPr lang="en-US"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nhanh</a:t>
            </a:r>
            <a:r>
              <a:rPr lang="en-US"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 </a:t>
            </a:r>
            <a:r>
              <a:rPr lang="en-US"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chóng</a:t>
            </a:r>
            <a:r>
              <a:rPr lang="en-US"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 </a:t>
            </a:r>
            <a:r>
              <a:rPr lang="en-US"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của</a:t>
            </a:r>
            <a:r>
              <a:rPr lang="en-US"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 </a:t>
            </a:r>
            <a:r>
              <a:rPr lang="en-US"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thị</a:t>
            </a:r>
            <a:r>
              <a:rPr lang="en-US"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 </a:t>
            </a:r>
            <a:r>
              <a:rPr lang="en-US" dirty="0" err="1"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trường</a:t>
            </a:r>
            <a:r>
              <a:rPr lang="en-US" dirty="0" smtClean="0">
                <a:solidFill>
                  <a:sysClr val="windowText" lastClr="000000">
                    <a:hueOff val="0"/>
                    <a:satOff val="0"/>
                    <a:lumOff val="0"/>
                    <a:alphaOff val="0"/>
                  </a:sysClr>
                </a:solidFill>
                <a:latin typeface="Times New Roman" panose="02020603050405020304" pitchFamily="18" charset="0"/>
                <a:ea typeface="+mn-ea"/>
                <a:cs typeface="Times New Roman" panose="02020603050405020304" pitchFamily="18" charset="0"/>
                <a:sym typeface="+mn-ea"/>
              </a:rPr>
              <a:t> game </a:t>
            </a:r>
            <a:r>
              <a:rPr lang="en-US" dirty="0"/>
              <a:t>. game mobile có thể mang lại nhiều lợi ích và cơ hội thành công.</a:t>
            </a:r>
            <a:endParaRPr lang="en-US" dirty="0"/>
          </a:p>
          <a:p>
            <a:r>
              <a:rPr lang="en-US" dirty="0"/>
              <a:t>Việc lựa chọn đề tài thiết kế game nuôi thú ảo sẽ mang lại cho em cơ hội nâng cao kỹ năng lập trình , thiết kế game. và cũng giúp mở ra cơ hội phát triển trong ngành công nghiệp game.</a:t>
            </a:r>
            <a:endParaRPr lang="en-US" dirty="0"/>
          </a:p>
          <a:p>
            <a:r>
              <a:rPr lang="en-US" dirty="0"/>
              <a:t>Lợi ích của game nuôi thú ảo là tạo tra tính giá trị và phát triển cảm xúc đồng thời thỏa mãn đam mê cho những người yêu thích thú cưng nhưng không có thời gian và không gian để nuôi dưỡng chăm sóc chúng</a:t>
            </a:r>
            <a:endParaRPr lang="en-US" dirty="0"/>
          </a:p>
          <a:p>
            <a:r>
              <a:rPr lang="en-US" dirty="0"/>
              <a:t>Dó là lý do tại dao em lại chọn đề tài này..</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mn-ea"/>
              </a:rPr>
              <a:t>Trong phần tiếp theo của tổng quan về đề tài em đã khảo sát game tương tự đang có trên thị trường đó là game My Talking Tom. </a:t>
            </a:r>
            <a:br>
              <a:rPr lang="en-US" dirty="0">
                <a:sym typeface="+mn-ea"/>
              </a:rPr>
            </a:br>
            <a:r>
              <a:rPr lang="en-US" dirty="0">
                <a:sym typeface="+mn-ea"/>
              </a:rPr>
              <a:t>game Mytalking tom được phát triển trên 2 nền tảng đó là android và ios.</a:t>
            </a:r>
            <a:endParaRPr lang="en-US" dirty="0">
              <a:sym typeface="+mn-ea"/>
            </a:endParaRPr>
          </a:p>
          <a:p>
            <a:r>
              <a:rPr lang="en-US" dirty="0">
                <a:sym typeface="+mn-ea"/>
              </a:rPr>
              <a:t>Qua khảo sát em có đưa ra được một số ưu nhược điểm của game như sau:</a:t>
            </a:r>
            <a:endParaRPr lang="en-US" dirty="0">
              <a:sym typeface="+mn-ea"/>
            </a:endParaRPr>
          </a:p>
          <a:p>
            <a:r>
              <a:rPr lang="en-US" dirty="0">
                <a:sym typeface="+mn-ea"/>
              </a:rPr>
              <a:t> - Về ưu điểm</a:t>
            </a:r>
            <a:endParaRPr lang="en-US" dirty="0">
              <a:sym typeface="+mn-ea"/>
            </a:endParaRPr>
          </a:p>
          <a:p>
            <a:r>
              <a:rPr lang="en-US" dirty="0">
                <a:sym typeface="+mn-ea"/>
              </a:rPr>
              <a:t>- về nhược điểm </a:t>
            </a:r>
            <a:endParaRPr lang="en-US" dirty="0">
              <a:sym typeface="+mn-ea"/>
            </a:endParaRPr>
          </a:p>
          <a:p>
            <a:pPr indent="0"/>
            <a:r>
              <a:rPr lang="en-US" dirty="0">
                <a:sym typeface="+mn-ea"/>
              </a:rPr>
              <a:t>+ Nhiều tính năng, trang phục và phụ kiện yêu cầu người chơi phải mua hàng trong ứng dụng để mở khóa.</a:t>
            </a:r>
            <a:endParaRPr lang="en-US" dirty="0">
              <a:sym typeface="+mn-ea"/>
            </a:endParaRPr>
          </a:p>
          <a:p>
            <a:pPr indent="0"/>
            <a:r>
              <a:rPr lang="en-US" dirty="0">
                <a:sym typeface="+mn-ea"/>
              </a:rPr>
              <a:t>+ Trò chơi chứa nhiều quảng cáo, thường xuất hiện giữa các hoạt động hoặc mini-game.</a:t>
            </a:r>
            <a:endParaRPr lang="en-US" dirty="0">
              <a:sym typeface="+mn-ea"/>
            </a:endParaRPr>
          </a:p>
          <a:p>
            <a:pPr indent="0"/>
            <a:r>
              <a:rPr lang="en-US" dirty="0">
                <a:sym typeface="+mn-ea"/>
              </a:rPr>
              <a:t>+ Một số tính năng và cập nhật yêu cầu kết nối internet liên tục.</a:t>
            </a:r>
            <a:endParaRPr lang="en-US" dirty="0">
              <a:sym typeface="+mn-ea"/>
            </a:endParaRPr>
          </a:p>
          <a:p>
            <a:r>
              <a:rPr lang="en-US" dirty="0">
                <a:sym typeface="+mn-ea"/>
              </a:rPr>
              <a:t>Với kết quả khảo sát này em rút ra được kết luận game My Talking Tom là một trò chơi thú cưng ảo thành công với nhiều ưu điểm vượt trội tuy nhiên vẫn còn một số nhược điểm. Những thông tin này cung cấp cơ sở quan trọng để cải thiện và phát triển một trò chơi thú cưng ảo mới có thể học hỏi những điểm mạnh và khắc phục những hạn chế của game My Talking Tom. </a:t>
            </a:r>
            <a:endParaRPr lang="en-US" dirty="0">
              <a:sym typeface="+mn-ea"/>
            </a:endParaRP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Tiếp theo đến với công cụ và nền tảng phát triển đề tài đồ án của em.</a:t>
            </a:r>
            <a:endParaRPr lang="en-US" dirty="0"/>
          </a:p>
          <a:p>
            <a:r>
              <a:rPr lang="en-US" dirty="0"/>
              <a:t>Game Virtual Pet được phát triển trên 2 nền tảng đó là Android và IOS</a:t>
            </a:r>
            <a:endParaRPr lang="en-US" dirty="0"/>
          </a:p>
          <a:p>
            <a:r>
              <a:rPr lang="en-US" dirty="0"/>
              <a:t>cùng với sự hỗ trợ của công cụ unity và visual studio.</a:t>
            </a:r>
            <a:endParaRPr lang="en-US" dirty="0"/>
          </a:p>
          <a:p>
            <a:r>
              <a:rPr lang="en-US" dirty="0"/>
              <a:t>Game được lập trình bằng ngôn ngữ C#.</a:t>
            </a:r>
            <a:endParaRPr lang="en-US" dirty="0"/>
          </a:p>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3"/>
          </p:nvPr>
        </p:nvSpPr>
        <p:spPr/>
      </p:sp>
      <p:sp>
        <p:nvSpPr>
          <p:cNvPr id="3" name="Text Placeholder 2"/>
          <p:cNvSpPr>
            <a:spLocks noGrp="1"/>
          </p:cNvSpPr>
          <p:nvPr>
            <p:ph type="body" idx="1"/>
          </p:nvPr>
        </p:nvSpPr>
        <p:spPr/>
        <p:txBody>
          <a:bodyPr/>
          <a:p>
            <a:r>
              <a:rPr lang="en-US"/>
              <a:t>Tiếp theo e sẽ đi đến phần Thiết kế hệ thống</a:t>
            </a:r>
            <a:endParaRPr lang="en-US"/>
          </a:p>
          <a:p>
            <a:r>
              <a:rPr lang="en-US"/>
              <a:t>Đồ án của em tập trung vào việc phất triển 1 game nuôi thú ảo bao gồm các chức năng đặc trung của thể loại game nuôi thú ảo như chăm sóc, tương tác với nhân vật. bên cạnh đó game có phát triển một số chức năng như nhận diện và nhại lại giọng nói của người chơi, chức năng mua sắm đồ ăn để chăm sóc nhân vật, và người chơi có thể tham gia một số mini-games có trong game.</a:t>
            </a:r>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Đây là biểu đồ use case thể hiện các chức năng của người dùng trong game.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Phần tiếp theo em là triển khai thực nghiệm:</a:t>
            </a:r>
            <a:endParaRPr lang="en-US" dirty="0"/>
          </a:p>
          <a:p>
            <a:r>
              <a:rPr lang="en-US" dirty="0"/>
              <a:t> dưới đây mà một số giao diện chính trong game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vi-VN"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fld>
            <a:endParaRPr lang="vi-VN"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matchingName="Tiêu đề và Nội dung">
  <p:cSld name="OBJECT">
    <p:spTree>
      <p:nvGrpSpPr>
        <p:cNvPr id="1" name="Shape 15"/>
        <p:cNvGrpSpPr/>
        <p:nvPr/>
      </p:nvGrpSpPr>
      <p:grpSpPr>
        <a:xfrm>
          <a:off x="0" y="0"/>
          <a:ext cx="0" cy="0"/>
          <a:chOff x="0" y="0"/>
          <a:chExt cx="0" cy="0"/>
        </a:xfrm>
      </p:grpSpPr>
      <p:sp>
        <p:nvSpPr>
          <p:cNvPr id="16" name="Google Shape;16;p6"/>
          <p:cNvSpPr txBox="1">
            <a:spLocks noGrp="1"/>
          </p:cNvSpPr>
          <p:nvPr>
            <p:ph type="title" hasCustomPrompt="1"/>
          </p:nvPr>
        </p:nvSpPr>
        <p:spPr>
          <a:xfrm>
            <a:off x="1200727" y="1"/>
            <a:ext cx="10991273" cy="10723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r>
              <a:rPr kumimoji="0" lang="vi-VN" sz="2800" b="1" i="0" u="none" strike="noStrike" kern="0" cap="none" spc="0" normalizeH="0" baseline="0" noProof="0" dirty="0" smtClean="0">
                <a:ln>
                  <a:noFill/>
                </a:ln>
                <a:solidFill>
                  <a:srgbClr val="FFFFFF"/>
                </a:solidFill>
                <a:effectLst/>
                <a:uLnTx/>
                <a:uFillTx/>
                <a:latin typeface="Times New Roman" panose="02020603050405020304"/>
                <a:cs typeface="Times New Roman" panose="02020603050405020304"/>
                <a:sym typeface="Times New Roman" panose="02020603050405020304"/>
              </a:rPr>
              <a:t>TRƯỜNG ĐẠI HỌC GIAO THÔNG VẬN TẢI</a:t>
            </a:r>
            <a:br>
              <a:rPr kumimoji="0" lang="vi-VN" sz="3600" b="0" i="0" u="none" strike="noStrike" kern="0" cap="none" spc="0" normalizeH="0" baseline="0" noProof="0" dirty="0" smtClean="0">
                <a:ln>
                  <a:noFill/>
                </a:ln>
                <a:solidFill>
                  <a:srgbClr val="FFFFFF"/>
                </a:solidFill>
                <a:effectLst/>
                <a:uLnTx/>
                <a:uFillTx/>
                <a:latin typeface="Times New Roman" panose="02020603050405020304"/>
                <a:cs typeface="Times New Roman" panose="02020603050405020304"/>
                <a:sym typeface="Times New Roman" panose="02020603050405020304"/>
              </a:rPr>
            </a:br>
            <a:r>
              <a:rPr kumimoji="0" lang="vi-VN" sz="2400" b="0" i="0" u="none" strike="noStrike" kern="0" cap="none" spc="0" normalizeH="0" baseline="0" noProof="0" dirty="0" smtClean="0">
                <a:ln>
                  <a:noFill/>
                </a:ln>
                <a:solidFill>
                  <a:srgbClr val="FFFFFF"/>
                </a:solidFill>
                <a:effectLst/>
                <a:uLnTx/>
                <a:uFillTx/>
                <a:latin typeface="Times New Roman" panose="02020603050405020304"/>
                <a:cs typeface="Times New Roman" panose="02020603050405020304"/>
                <a:sym typeface="Times New Roman" panose="02020603050405020304"/>
              </a:rPr>
              <a:t>UNIVERSITY OF TRANSPOST AND COMMUNICATIONS</a:t>
            </a:r>
            <a:endParaRPr dirty="0"/>
          </a:p>
        </p:txBody>
      </p:sp>
      <p:sp>
        <p:nvSpPr>
          <p:cNvPr id="17" name="Google Shape;17;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18" name="Google Shape;1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9" name="Google Shape;1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20" name="Google Shape;20;p6"/>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matchingName="Tiêu đề Dọc và Văn bản">
  <p:cSld name="VERTICAL_TITLE_AND_VERTICAL_TEXT">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5" name="Google Shape;8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6" name="Google Shape;8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7" name="Google Shape;87;p16"/>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matchingName="1_Tiêu đề Bản chiếu">
  <p:cSld name="TITLE">
    <p:spTree>
      <p:nvGrpSpPr>
        <p:cNvPr id="1" name="Shape 88"/>
        <p:cNvGrpSpPr/>
        <p:nvPr/>
      </p:nvGrpSpPr>
      <p:grpSpPr>
        <a:xfrm>
          <a:off x="0" y="0"/>
          <a:ext cx="0" cy="0"/>
          <a:chOff x="0" y="0"/>
          <a:chExt cx="0" cy="0"/>
        </a:xfrm>
      </p:grpSpPr>
      <p:sp>
        <p:nvSpPr>
          <p:cNvPr id="89" name="Google Shape;89;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Times New Roman" panose="020206030504050203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91" name="Google Shape;91;p1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92" name="Google Shape;92;p1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93" name="Google Shape;93;p17"/>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5EFCDC-373F-4B9D-ADBC-A2F93BD97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D5EFCDC-373F-4B9D-ADBC-A2F93BD97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3D5EFCDC-373F-4B9D-ADBC-A2F93BD97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3D5EFCDC-373F-4B9D-ADBC-A2F93BD977F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3D5EFCDC-373F-4B9D-ADBC-A2F93BD977F5}"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5EFCDC-373F-4B9D-ADBC-A2F93BD977F5}"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5EFCDC-373F-4B9D-ADBC-A2F93BD977F5}"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3D5EFCDC-373F-4B9D-ADBC-A2F93BD977F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Đầu trang của Phần">
  <p:cSld name="SECTION_HEADER">
    <p:spTree>
      <p:nvGrpSpPr>
        <p:cNvPr id="1" name="Shape 31"/>
        <p:cNvGrpSpPr/>
        <p:nvPr/>
      </p:nvGrpSpPr>
      <p:grpSpPr>
        <a:xfrm>
          <a:off x="0" y="0"/>
          <a:ext cx="0" cy="0"/>
          <a:chOff x="0" y="0"/>
          <a:chExt cx="0" cy="0"/>
        </a:xfrm>
      </p:grpSpPr>
      <p:sp>
        <p:nvSpPr>
          <p:cNvPr id="32" name="Google Shape;32;p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Times New Roman" panose="020206030504050203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35" name="Google Shape;3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36" name="Google Shape;36;p8"/>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3D5EFCDC-373F-4B9D-ADBC-A2F93BD977F5}"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D5EFCDC-373F-4B9D-ADBC-A2F93BD97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3D5EFCDC-373F-4B9D-ADBC-A2F93BD977F5}"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D58F17-D50A-4510-B3EA-5A5F06EB8ACC}"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matchingName="Hai Nội dung">
  <p:cSld name="TWO_OBJECTS">
    <p:spTree>
      <p:nvGrpSpPr>
        <p:cNvPr id="1" name="Shape 37"/>
        <p:cNvGrpSpPr/>
        <p:nvPr/>
      </p:nvGrpSpPr>
      <p:grpSpPr>
        <a:xfrm>
          <a:off x="0" y="0"/>
          <a:ext cx="0" cy="0"/>
          <a:chOff x="0" y="0"/>
          <a:chExt cx="0" cy="0"/>
        </a:xfrm>
      </p:grpSpPr>
      <p:sp>
        <p:nvSpPr>
          <p:cNvPr id="38" name="Google Shape;38;p9"/>
          <p:cNvSpPr txBox="1">
            <a:spLocks noGrp="1"/>
          </p:cNvSpPr>
          <p:nvPr>
            <p:ph type="title"/>
          </p:nvPr>
        </p:nvSpPr>
        <p:spPr>
          <a:xfrm>
            <a:off x="1200727" y="1"/>
            <a:ext cx="10991273" cy="10723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0" name="Google Shape;40;p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1" name="Google Shape;4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2" name="Google Shape;4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43" name="Google Shape;43;p9"/>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matchingName="Phép so sánh">
  <p:cSld name="TWO_OBJECTS_WITH_TEXT">
    <p:spTree>
      <p:nvGrpSpPr>
        <p:cNvPr id="1" name="Shape 44"/>
        <p:cNvGrpSpPr/>
        <p:nvPr/>
      </p:nvGrpSpPr>
      <p:grpSpPr>
        <a:xfrm>
          <a:off x="0" y="0"/>
          <a:ext cx="0" cy="0"/>
          <a:chOff x="0" y="0"/>
          <a:chExt cx="0" cy="0"/>
        </a:xfrm>
      </p:grpSpPr>
      <p:sp>
        <p:nvSpPr>
          <p:cNvPr id="45" name="Google Shape;45;p1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7" name="Google Shape;47;p1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8" name="Google Shape;48;p1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9" name="Google Shape;49;p1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0" name="Google Shape;50;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1" name="Google Shape;51;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2" name="Google Shape;52;p10"/>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Chỉ Tiêu đề">
  <p:cSld name="TITLE_ONLY">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1200727" y="1"/>
            <a:ext cx="10991273" cy="10723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6" name="Google Shape;5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57" name="Google Shape;57;p11"/>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matchingName="Trống">
  <p:cSld name="BLANK">
    <p:spTree>
      <p:nvGrpSpPr>
        <p:cNvPr id="1" name="Shape 58"/>
        <p:cNvGrpSpPr/>
        <p:nvPr/>
      </p:nvGrpSpPr>
      <p:grpSpPr>
        <a:xfrm>
          <a:off x="0" y="0"/>
          <a:ext cx="0" cy="0"/>
          <a:chOff x="0" y="0"/>
          <a:chExt cx="0" cy="0"/>
        </a:xfrm>
      </p:grpSpPr>
      <p:sp>
        <p:nvSpPr>
          <p:cNvPr id="59" name="Google Shape;59;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0" name="Google Shape;60;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1" name="Google Shape;61;p12"/>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matchingName="Nội dung với Chú thích">
  <p:cSld name="OBJECT_WITH_CAPTION_TEXT">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imes New Roman" panose="020206030504050203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5" name="Google Shape;65;p1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6" name="Google Shape;6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7" name="Google Shape;6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68" name="Google Shape;68;p13"/>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matchingName="Ảnh với Chú thích">
  <p:cSld name="PICTURE_WITH_CAPTION_TEXT">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imes New Roman" panose="020206030504050203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2" name="Google Shape;72;p1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3" name="Google Shape;7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4" name="Google Shape;7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75" name="Google Shape;75;p14"/>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matchingName="Tiêu đề và Văn bản Dọc">
  <p:cSld name="VERTICAL_TEXT">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1200727" y="1"/>
            <a:ext cx="10991273" cy="10723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 name="Google Shape;78;p1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9" name="Google Shape;79;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0" name="Google Shape;80;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R="0" lvl="2"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R="0" lvl="3"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R="0" lvl="4"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R="0" lvl="5"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R="0" lvl="6"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R="0" lvl="7"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R="0" lvl="8" algn="l" rtl="0">
              <a:spcBef>
                <a:spcPts val="0"/>
              </a:spcBef>
              <a:spcAft>
                <a:spcPts val="0"/>
              </a:spcAft>
              <a:buSzPts val="1400"/>
              <a:buNone/>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81" name="Google Shape;81;p15"/>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vi-VN"/>
            </a:fld>
            <a:endParaRPr lang="vi-V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5"/>
          <p:cNvPicPr preferRelativeResize="0"/>
          <p:nvPr/>
        </p:nvPicPr>
        <p:blipFill rotWithShape="1">
          <a:blip r:embed="rId12"/>
          <a:srcRect/>
          <a:stretch>
            <a:fillRect/>
          </a:stretch>
        </p:blipFill>
        <p:spPr>
          <a:xfrm>
            <a:off x="-2" y="-1"/>
            <a:ext cx="12192000" cy="6858000"/>
          </a:xfrm>
          <a:prstGeom prst="rect">
            <a:avLst/>
          </a:prstGeom>
          <a:noFill/>
          <a:ln>
            <a:noFill/>
          </a:ln>
        </p:spPr>
      </p:pic>
      <p:sp>
        <p:nvSpPr>
          <p:cNvPr id="11" name="Google Shape;11;p5"/>
          <p:cNvSpPr txBox="1">
            <a:spLocks noGrp="1"/>
          </p:cNvSpPr>
          <p:nvPr>
            <p:ph type="title"/>
          </p:nvPr>
        </p:nvSpPr>
        <p:spPr>
          <a:xfrm>
            <a:off x="1200727" y="1"/>
            <a:ext cx="10991273" cy="10723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imes New Roman" panose="02020603050405020304"/>
              <a:buNone/>
              <a:defRPr sz="36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p:txBody>
      </p:sp>
      <p:sp>
        <p:nvSpPr>
          <p:cNvPr id="13" name="Google Shape;13;p5"/>
          <p:cNvSpPr txBox="1">
            <a:spLocks noGrp="1"/>
          </p:cNvSpPr>
          <p:nvPr>
            <p:ph type="sldNum" idx="12"/>
          </p:nvPr>
        </p:nvSpPr>
        <p:spPr>
          <a:xfrm>
            <a:off x="9340273" y="6421005"/>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0" marR="0" lvl="1" indent="0" algn="r" rtl="0">
              <a:spcBef>
                <a:spcPts val="0"/>
              </a:spcBef>
              <a:buNone/>
              <a:defRPr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2pPr>
            <a:lvl3pPr marL="0" marR="0" lvl="2" indent="0" algn="r" rtl="0">
              <a:spcBef>
                <a:spcPts val="0"/>
              </a:spcBef>
              <a:buNone/>
              <a:defRPr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3pPr>
            <a:lvl4pPr marL="0" marR="0" lvl="3" indent="0" algn="r" rtl="0">
              <a:spcBef>
                <a:spcPts val="0"/>
              </a:spcBef>
              <a:buNone/>
              <a:defRPr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4pPr>
            <a:lvl5pPr marL="0" marR="0" lvl="4" indent="0" algn="r" rtl="0">
              <a:spcBef>
                <a:spcPts val="0"/>
              </a:spcBef>
              <a:buNone/>
              <a:defRPr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5pPr>
            <a:lvl6pPr marL="0" marR="0" lvl="5" indent="0" algn="r" rtl="0">
              <a:spcBef>
                <a:spcPts val="0"/>
              </a:spcBef>
              <a:buNone/>
              <a:defRPr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6pPr>
            <a:lvl7pPr marL="0" marR="0" lvl="6" indent="0" algn="r" rtl="0">
              <a:spcBef>
                <a:spcPts val="0"/>
              </a:spcBef>
              <a:buNone/>
              <a:defRPr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7pPr>
            <a:lvl8pPr marL="0" marR="0" lvl="7" indent="0" algn="r" rtl="0">
              <a:spcBef>
                <a:spcPts val="0"/>
              </a:spcBef>
              <a:buNone/>
              <a:defRPr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8pPr>
            <a:lvl9pPr marL="0" marR="0" lvl="8" indent="0" algn="r" rtl="0">
              <a:spcBef>
                <a:spcPts val="0"/>
              </a:spcBef>
              <a:buNone/>
              <a:defRPr sz="1200" b="1"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9pPr>
          </a:lstStyle>
          <a:p>
            <a:pPr marL="0" lvl="0" indent="0" algn="r" rtl="0">
              <a:spcBef>
                <a:spcPts val="0"/>
              </a:spcBef>
              <a:spcAft>
                <a:spcPts val="0"/>
              </a:spcAft>
              <a:buNone/>
            </a:pPr>
            <a:fld id="{00000000-1234-1234-1234-123412341234}" type="slidenum">
              <a:rPr lang="vi-VN"/>
            </a:fld>
            <a:endParaRPr lang="vi-VN"/>
          </a:p>
        </p:txBody>
      </p:sp>
      <p:sp>
        <p:nvSpPr>
          <p:cNvPr id="14" name="Google Shape;14;p5"/>
          <p:cNvSpPr/>
          <p:nvPr/>
        </p:nvSpPr>
        <p:spPr>
          <a:xfrm>
            <a:off x="2" y="1072338"/>
            <a:ext cx="12191998" cy="87090"/>
          </a:xfrm>
          <a:prstGeom prst="rect">
            <a:avLst/>
          </a:prstGeom>
          <a:solidFill>
            <a:srgbClr val="FFFF0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035">
              <a:solidFill>
                <a:schemeClr val="dk1"/>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5EFCDC-373F-4B9D-ADBC-A2F93BD977F5}"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D58F17-D50A-4510-B3EA-5A5F06EB8ACC}"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tags" Target="../tags/tag8.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tags" Target="../tags/tag10.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9" Type="http://schemas.openxmlformats.org/officeDocument/2006/relationships/image" Target="../media/image14.jpeg"/><Relationship Id="rId8" Type="http://schemas.openxmlformats.org/officeDocument/2006/relationships/image" Target="../media/image13.png"/><Relationship Id="rId7" Type="http://schemas.openxmlformats.org/officeDocument/2006/relationships/tags" Target="../tags/tag15.xml"/><Relationship Id="rId6" Type="http://schemas.openxmlformats.org/officeDocument/2006/relationships/image" Target="../media/image12.png"/><Relationship Id="rId5" Type="http://schemas.openxmlformats.org/officeDocument/2006/relationships/tags" Target="../tags/tag14.xml"/><Relationship Id="rId4" Type="http://schemas.openxmlformats.org/officeDocument/2006/relationships/image" Target="../media/image11.png"/><Relationship Id="rId3" Type="http://schemas.openxmlformats.org/officeDocument/2006/relationships/tags" Target="../tags/tag13.xml"/><Relationship Id="rId20" Type="http://schemas.openxmlformats.org/officeDocument/2006/relationships/notesSlide" Target="../notesSlides/notesSlide12.xml"/><Relationship Id="rId2" Type="http://schemas.openxmlformats.org/officeDocument/2006/relationships/tags" Target="../tags/tag12.xml"/><Relationship Id="rId19" Type="http://schemas.openxmlformats.org/officeDocument/2006/relationships/slideLayout" Target="../slideLayouts/slideLayout2.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image" Target="../media/image17.jpeg"/><Relationship Id="rId11" Type="http://schemas.openxmlformats.org/officeDocument/2006/relationships/image" Target="../media/image16.jpeg"/><Relationship Id="rId10" Type="http://schemas.openxmlformats.org/officeDocument/2006/relationships/image" Target="../media/image15.jpeg"/><Relationship Id="rId1" Type="http://schemas.openxmlformats.org/officeDocument/2006/relationships/tags" Target="../tags/tag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tags" Target="../tags/tag4.xml"/><Relationship Id="rId3" Type="http://schemas.openxmlformats.org/officeDocument/2006/relationships/image" Target="../media/image7.png"/><Relationship Id="rId2" Type="http://schemas.openxmlformats.org/officeDocument/2006/relationships/tags" Target="../tags/tag3.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tags" Target="../tags/tag6.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title"/>
          </p:nvPr>
        </p:nvSpPr>
        <p:spPr>
          <a:xfrm>
            <a:off x="1200600" y="1"/>
            <a:ext cx="10991400" cy="1072200"/>
          </a:xfrm>
          <a:prstGeom prst="rect">
            <a:avLst/>
          </a:prstGeom>
          <a:noFill/>
          <a:ln>
            <a:noFill/>
          </a:ln>
        </p:spPr>
        <p:txBody>
          <a:bodyPr spcFirstLastPara="1" wrap="square" lIns="91425" tIns="45700" rIns="91425" bIns="45700" anchor="ctr" anchorCtr="0">
            <a:noAutofit/>
          </a:bodyPr>
          <a:lstStyle/>
          <a:p>
            <a:pPr marL="0" lvl="0" indent="0" algn="l" rtl="0">
              <a:lnSpc>
                <a:spcPct val="122000"/>
              </a:lnSpc>
              <a:spcBef>
                <a:spcPts val="0"/>
              </a:spcBef>
              <a:spcAft>
                <a:spcPts val="0"/>
              </a:spcAft>
              <a:buClr>
                <a:schemeClr val="lt1"/>
              </a:buClr>
              <a:buSzPts val="2800"/>
              <a:buFont typeface="Times New Roman" panose="02020603050405020304"/>
              <a:buNone/>
            </a:pPr>
            <a:r>
              <a:rPr lang="vi-VN" sz="2800" b="1" dirty="0" smtClean="0"/>
              <a:t>TRƯỜNG ĐẠI HỌC GIAO THÔNG VẬN TẢI</a:t>
            </a:r>
            <a:br>
              <a:rPr lang="vi-VN" dirty="0" smtClean="0"/>
            </a:br>
            <a:r>
              <a:rPr lang="vi-VN" sz="2400" dirty="0" smtClean="0"/>
              <a:t>UNIVERSITY OF TRANSPOST AND COMMUNICATIONS</a:t>
            </a:r>
            <a:endParaRPr dirty="0"/>
          </a:p>
        </p:txBody>
      </p:sp>
      <p:sp>
        <p:nvSpPr>
          <p:cNvPr id="4" name="TextBox 3"/>
          <p:cNvSpPr txBox="1"/>
          <p:nvPr/>
        </p:nvSpPr>
        <p:spPr>
          <a:xfrm>
            <a:off x="-1" y="1715760"/>
            <a:ext cx="12192001" cy="2185214"/>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ĐỒ ÁN TỐT NGHIỆP</a:t>
            </a:r>
            <a:endParaRPr lang="en-US" sz="2800" b="1" dirty="0" smtClean="0">
              <a:latin typeface="Times New Roman" panose="02020603050405020304" pitchFamily="18" charset="0"/>
              <a:cs typeface="Times New Roman" panose="02020603050405020304" pitchFamily="18" charset="0"/>
            </a:endParaRPr>
          </a:p>
          <a:p>
            <a:pPr algn="ctr"/>
            <a:endParaRPr lang="en-US" sz="2800" b="1" dirty="0">
              <a:latin typeface="Times New Roman" panose="02020603050405020304" pitchFamily="18" charset="0"/>
              <a:cs typeface="Times New Roman" panose="02020603050405020304" pitchFamily="18" charset="0"/>
            </a:endParaRPr>
          </a:p>
          <a:p>
            <a:pPr algn="ctr"/>
            <a:r>
              <a:rPr lang="vi-VN" sz="4000" b="1" dirty="0">
                <a:latin typeface="+mj-lt"/>
              </a:rPr>
              <a:t>THIẾT KẾ GAME VIRTUAL PET (THÚ CƯNG ẢO) </a:t>
            </a:r>
            <a:endParaRPr lang="en-US" sz="4000" dirty="0">
              <a:latin typeface="+mj-lt"/>
            </a:endParaRPr>
          </a:p>
          <a:p>
            <a:pPr algn="ctr"/>
            <a:r>
              <a:rPr lang="vi-VN" sz="4000" b="1" dirty="0">
                <a:latin typeface="+mj-lt"/>
              </a:rPr>
              <a:t>DÀNH CHO ANDROID VÀ IOS</a:t>
            </a:r>
            <a:endParaRPr lang="en-US" sz="4000" dirty="0">
              <a:latin typeface="+mj-lt"/>
            </a:endParaRPr>
          </a:p>
        </p:txBody>
      </p:sp>
      <p:sp>
        <p:nvSpPr>
          <p:cNvPr id="2" name="TextBox 1"/>
          <p:cNvSpPr txBox="1"/>
          <p:nvPr/>
        </p:nvSpPr>
        <p:spPr>
          <a:xfrm>
            <a:off x="5357495" y="4667885"/>
            <a:ext cx="6834505" cy="1568450"/>
          </a:xfrm>
          <a:prstGeom prst="rect">
            <a:avLst/>
          </a:prstGeom>
          <a:noFill/>
        </p:spPr>
        <p:txBody>
          <a:bodyPr wrap="square" rtlCol="0">
            <a:spAutoFit/>
          </a:bodyPr>
          <a:lstStyle/>
          <a:p>
            <a:r>
              <a:rPr lang="en-US" sz="2400" b="1" dirty="0" err="1" smtClean="0">
                <a:latin typeface="Times New Roman" panose="02020603050405020304" pitchFamily="18" charset="0"/>
                <a:cs typeface="Times New Roman" panose="02020603050405020304" pitchFamily="18" charset="0"/>
              </a:rPr>
              <a:t>Sinh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viên</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thực</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hiện</a:t>
            </a:r>
            <a:r>
              <a:rPr lang="en-US" sz="2400" b="1" dirty="0" smtClean="0">
                <a:latin typeface="Times New Roman" panose="02020603050405020304" pitchFamily="18" charset="0"/>
                <a:cs typeface="Times New Roman" panose="02020603050405020304" pitchFamily="18" charset="0"/>
              </a:rPr>
              <a:t>  : </a:t>
            </a:r>
            <a:r>
              <a:rPr lang="en-US" sz="2400" b="1" dirty="0" err="1" smtClean="0">
                <a:latin typeface="Times New Roman" panose="02020603050405020304" pitchFamily="18" charset="0"/>
                <a:cs typeface="Times New Roman" panose="02020603050405020304" pitchFamily="18" charset="0"/>
              </a:rPr>
              <a:t>Ngô</a:t>
            </a:r>
            <a:r>
              <a:rPr lang="en-US" sz="2400" b="1" dirty="0" smtClean="0">
                <a:latin typeface="Times New Roman" panose="02020603050405020304" pitchFamily="18" charset="0"/>
                <a:cs typeface="Times New Roman" panose="02020603050405020304" pitchFamily="18" charset="0"/>
              </a:rPr>
              <a:t> Thanh Long </a:t>
            </a:r>
            <a:endParaRPr lang="en-US" sz="2400" b="1" dirty="0" smtClean="0">
              <a:latin typeface="Times New Roman" panose="02020603050405020304" pitchFamily="18" charset="0"/>
              <a:cs typeface="Times New Roman" panose="02020603050405020304" pitchFamily="18" charset="0"/>
            </a:endParaRPr>
          </a:p>
          <a:p>
            <a:r>
              <a:rPr lang="en-US" sz="2400" b="1" dirty="0" err="1" smtClean="0">
                <a:latin typeface="Times New Roman" panose="02020603050405020304" pitchFamily="18" charset="0"/>
                <a:cs typeface="Times New Roman" panose="02020603050405020304" pitchFamily="18" charset="0"/>
              </a:rPr>
              <a:t>Mã</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sinh</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viên</a:t>
            </a:r>
            <a:r>
              <a:rPr lang="en-US" sz="2400" b="1" dirty="0" smtClean="0">
                <a:latin typeface="Times New Roman" panose="02020603050405020304" pitchFamily="18" charset="0"/>
                <a:cs typeface="Times New Roman" panose="02020603050405020304" pitchFamily="18" charset="0"/>
              </a:rPr>
              <a:t> : 191201785	</a:t>
            </a:r>
            <a:endParaRPr lang="en-US" sz="2400" b="1" dirty="0" smtClean="0">
              <a:latin typeface="Times New Roman" panose="02020603050405020304" pitchFamily="18" charset="0"/>
              <a:cs typeface="Times New Roman" panose="02020603050405020304" pitchFamily="18" charset="0"/>
            </a:endParaRPr>
          </a:p>
          <a:p>
            <a:r>
              <a:rPr lang="en-US" sz="2400" b="1" dirty="0" err="1" smtClean="0">
                <a:latin typeface="Times New Roman" panose="02020603050405020304" pitchFamily="18" charset="0"/>
                <a:cs typeface="Times New Roman" panose="02020603050405020304" pitchFamily="18" charset="0"/>
              </a:rPr>
              <a:t>Lớp</a:t>
            </a:r>
            <a:r>
              <a:rPr lang="en-US" sz="2400" b="1" dirty="0" smtClean="0">
                <a:latin typeface="Times New Roman" panose="02020603050405020304" pitchFamily="18" charset="0"/>
                <a:cs typeface="Times New Roman" panose="02020603050405020304" pitchFamily="18" charset="0"/>
              </a:rPr>
              <a:t> CNTT5 – K60</a:t>
            </a:r>
            <a:endParaRPr lang="en-US" sz="2400" b="1" dirty="0" smtClean="0">
              <a:latin typeface="Times New Roman" panose="02020603050405020304" pitchFamily="18" charset="0"/>
              <a:cs typeface="Times New Roman" panose="02020603050405020304" pitchFamily="18" charset="0"/>
            </a:endParaRPr>
          </a:p>
          <a:p>
            <a:r>
              <a:rPr lang="en-US" sz="2400" b="1" dirty="0" err="1" smtClean="0">
                <a:latin typeface="Times New Roman" panose="02020603050405020304" pitchFamily="18" charset="0"/>
                <a:cs typeface="Times New Roman" panose="02020603050405020304" pitchFamily="18" charset="0"/>
              </a:rPr>
              <a:t>Thầy</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giáo</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hướng</a:t>
            </a:r>
            <a:r>
              <a:rPr lang="en-US" sz="2400" b="1" dirty="0" smtClean="0">
                <a:latin typeface="Times New Roman" panose="02020603050405020304" pitchFamily="18" charset="0"/>
                <a:cs typeface="Times New Roman" panose="02020603050405020304" pitchFamily="18" charset="0"/>
              </a:rPr>
              <a:t> </a:t>
            </a:r>
            <a:r>
              <a:rPr lang="en-US" sz="2400" b="1" dirty="0" err="1" smtClean="0">
                <a:latin typeface="Times New Roman" panose="02020603050405020304" pitchFamily="18" charset="0"/>
                <a:cs typeface="Times New Roman" panose="02020603050405020304" pitchFamily="18" charset="0"/>
              </a:rPr>
              <a:t>dẫn</a:t>
            </a:r>
            <a:r>
              <a:rPr lang="en-US" sz="2400" b="1" dirty="0" smtClean="0">
                <a:latin typeface="Times New Roman" panose="02020603050405020304" pitchFamily="18" charset="0"/>
                <a:cs typeface="Times New Roman" panose="02020603050405020304" pitchFamily="18" charset="0"/>
              </a:rPr>
              <a:t> : </a:t>
            </a:r>
            <a:r>
              <a:rPr lang="vi-VN" sz="2400" b="1" dirty="0">
                <a:latin typeface="+mj-lt"/>
              </a:rPr>
              <a:t>T</a:t>
            </a:r>
            <a:r>
              <a:rPr lang="en-US" sz="2400" b="1" dirty="0">
                <a:latin typeface="Times New Roman" panose="02020603050405020304" pitchFamily="18" charset="0"/>
                <a:cs typeface="Times New Roman" panose="02020603050405020304" pitchFamily="18" charset="0"/>
              </a:rPr>
              <a:t>S</a:t>
            </a:r>
            <a:r>
              <a:rPr lang="en-US" sz="2400" b="1" dirty="0">
                <a:latin typeface="+mj-lt"/>
              </a:rPr>
              <a:t>.</a:t>
            </a:r>
            <a:r>
              <a:rPr lang="vi-VN" sz="2400" b="1" dirty="0">
                <a:latin typeface="+mj-lt"/>
              </a:rPr>
              <a:t> Nguyễn Đình Dương</a:t>
            </a:r>
            <a:endParaRPr lang="en-US" sz="2400" b="1" dirty="0">
              <a:latin typeface="+mj-lt"/>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2000"/>
              </a:lnSpc>
              <a:buSzPts val="2800"/>
            </a:pPr>
            <a:r>
              <a:rPr lang="en-US" sz="3000" b="1" dirty="0" smtClean="0"/>
              <a:t>3. TRIỂN KHAI THỰC NGHIỆM</a:t>
            </a:r>
            <a:endParaRPr lang="en-US" sz="2400" b="1" dirty="0"/>
          </a:p>
        </p:txBody>
      </p:sp>
      <p:sp>
        <p:nvSpPr>
          <p:cNvPr id="2" name="AutoShape 2" descr="GitHub - arduino/Arduino: Arduino IDE 1.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9" name="TextBox 6"/>
          <p:cNvSpPr txBox="1"/>
          <p:nvPr>
            <p:custDataLst>
              <p:tags r:id="rId1"/>
            </p:custDataLst>
          </p:nvPr>
        </p:nvSpPr>
        <p:spPr>
          <a:xfrm>
            <a:off x="4772660" y="5569585"/>
            <a:ext cx="2647315" cy="275590"/>
          </a:xfrm>
          <a:prstGeom prst="rect">
            <a:avLst/>
          </a:prstGeom>
          <a:noFill/>
        </p:spPr>
        <p:txBody>
          <a:bodyPr wrap="square" rtlCol="0">
            <a:spAutoFit/>
          </a:bodyPr>
          <a:p>
            <a:pPr algn="ctr"/>
            <a:r>
              <a:rPr lang="en-US" sz="1200" b="1" i="1">
                <a:latin typeface="Times New Roman" panose="02020603050405020304" pitchFamily="18" charset="0"/>
                <a:cs typeface="Times New Roman" panose="02020603050405020304" pitchFamily="18" charset="0"/>
              </a:rPr>
              <a:t>Giao diện màn hình phòng tắm</a:t>
            </a:r>
            <a:endParaRPr lang="en-US" sz="1200" b="1" i="1">
              <a:latin typeface="Times New Roman" panose="02020603050405020304" pitchFamily="18" charset="0"/>
              <a:cs typeface="Times New Roman" panose="02020603050405020304" pitchFamily="18" charset="0"/>
            </a:endParaRPr>
          </a:p>
        </p:txBody>
      </p:sp>
      <p:pic>
        <p:nvPicPr>
          <p:cNvPr id="5" name="Picture 4"/>
          <p:cNvPicPr>
            <a:picLocks noChangeAspect="1"/>
          </p:cNvPicPr>
          <p:nvPr>
            <p:custDataLst>
              <p:tags r:id="rId2"/>
            </p:custDataLst>
          </p:nvPr>
        </p:nvPicPr>
        <p:blipFill>
          <a:blip r:embed="rId3"/>
          <a:stretch>
            <a:fillRect/>
          </a:stretch>
        </p:blipFill>
        <p:spPr>
          <a:xfrm>
            <a:off x="2400935" y="1279525"/>
            <a:ext cx="7390765" cy="413702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2000"/>
              </a:lnSpc>
              <a:buSzPts val="2800"/>
            </a:pPr>
            <a:r>
              <a:rPr lang="en-US" sz="3000" b="1" dirty="0" smtClean="0"/>
              <a:t>3. TRIỂN KHAI THỰC NGHIỆM</a:t>
            </a:r>
            <a:endParaRPr lang="en-US" sz="2400" b="1" dirty="0"/>
          </a:p>
        </p:txBody>
      </p:sp>
      <p:sp>
        <p:nvSpPr>
          <p:cNvPr id="2" name="AutoShape 2" descr="GitHub - arduino/Arduino: Arduino IDE 1.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9" name="TextBox 6"/>
          <p:cNvSpPr txBox="1"/>
          <p:nvPr>
            <p:custDataLst>
              <p:tags r:id="rId1"/>
            </p:custDataLst>
          </p:nvPr>
        </p:nvSpPr>
        <p:spPr>
          <a:xfrm>
            <a:off x="4772660" y="5569585"/>
            <a:ext cx="2647315" cy="275590"/>
          </a:xfrm>
          <a:prstGeom prst="rect">
            <a:avLst/>
          </a:prstGeom>
          <a:noFill/>
        </p:spPr>
        <p:txBody>
          <a:bodyPr wrap="square" rtlCol="0">
            <a:spAutoFit/>
          </a:bodyPr>
          <a:p>
            <a:pPr algn="ctr"/>
            <a:r>
              <a:rPr lang="en-US" sz="1200" b="1" i="1">
                <a:latin typeface="Times New Roman" panose="02020603050405020304" pitchFamily="18" charset="0"/>
                <a:cs typeface="Times New Roman" panose="02020603050405020304" pitchFamily="18" charset="0"/>
              </a:rPr>
              <a:t>Giao diện màn hình phòng ngủ</a:t>
            </a:r>
            <a:endParaRPr lang="en-US" sz="1200" b="1" i="1">
              <a:latin typeface="Times New Roman" panose="02020603050405020304" pitchFamily="18" charset="0"/>
              <a:cs typeface="Times New Roman" panose="02020603050405020304" pitchFamily="18" charset="0"/>
            </a:endParaRPr>
          </a:p>
        </p:txBody>
      </p:sp>
      <p:pic>
        <p:nvPicPr>
          <p:cNvPr id="3" name="Picture 2"/>
          <p:cNvPicPr>
            <a:picLocks noChangeAspect="1"/>
          </p:cNvPicPr>
          <p:nvPr>
            <p:custDataLst>
              <p:tags r:id="rId2"/>
            </p:custDataLst>
          </p:nvPr>
        </p:nvPicPr>
        <p:blipFill>
          <a:blip r:embed="rId3"/>
          <a:stretch>
            <a:fillRect/>
          </a:stretch>
        </p:blipFill>
        <p:spPr>
          <a:xfrm>
            <a:off x="2403475" y="1358265"/>
            <a:ext cx="7384415" cy="414083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2000"/>
              </a:lnSpc>
              <a:buSzPts val="2800"/>
            </a:pPr>
            <a:r>
              <a:rPr lang="en-US" sz="3000" b="1" dirty="0" smtClean="0"/>
              <a:t>3. TRIỂN KHAI THỰC NGHIỆM</a:t>
            </a:r>
            <a:endParaRPr lang="en-US" sz="2400" b="1" dirty="0"/>
          </a:p>
        </p:txBody>
      </p:sp>
      <p:sp>
        <p:nvSpPr>
          <p:cNvPr id="2" name="AutoShape 2" descr="GitHub - arduino/Arduino: Arduino IDE 1.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1" name="Oval 10"/>
          <p:cNvSpPr/>
          <p:nvPr>
            <p:custDataLst>
              <p:tags r:id="rId1"/>
            </p:custDataLst>
          </p:nvPr>
        </p:nvSpPr>
        <p:spPr>
          <a:xfrm>
            <a:off x="4860925" y="2188845"/>
            <a:ext cx="1631950" cy="6432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dirty="0" smtClean="0"/>
              <a:t>Một số </a:t>
            </a:r>
            <a:endParaRPr lang="en-US" dirty="0" smtClean="0"/>
          </a:p>
          <a:p>
            <a:pPr algn="ctr"/>
            <a:r>
              <a:rPr lang="en-US" dirty="0" smtClean="0"/>
              <a:t>mini-games</a:t>
            </a:r>
            <a:endParaRPr lang="en-US" dirty="0"/>
          </a:p>
        </p:txBody>
      </p:sp>
      <p:cxnSp>
        <p:nvCxnSpPr>
          <p:cNvPr id="23" name="Straight Arrow Connector 22"/>
          <p:cNvCxnSpPr>
            <a:stCxn id="11" idx="7"/>
            <a:endCxn id="5" idx="1"/>
          </p:cNvCxnSpPr>
          <p:nvPr>
            <p:custDataLst>
              <p:tags r:id="rId2"/>
            </p:custDataLst>
          </p:nvPr>
        </p:nvCxnSpPr>
        <p:spPr>
          <a:xfrm flipV="1">
            <a:off x="6253879" y="1968235"/>
            <a:ext cx="2222500" cy="314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custDataLst>
              <p:tags r:id="rId3"/>
            </p:custDataLst>
          </p:nvPr>
        </p:nvPicPr>
        <p:blipFill>
          <a:blip r:embed="rId4"/>
          <a:stretch>
            <a:fillRect/>
          </a:stretch>
        </p:blipFill>
        <p:spPr>
          <a:xfrm>
            <a:off x="8476615" y="1303020"/>
            <a:ext cx="2395855" cy="1330325"/>
          </a:xfrm>
          <a:prstGeom prst="rect">
            <a:avLst/>
          </a:prstGeom>
        </p:spPr>
      </p:pic>
      <p:pic>
        <p:nvPicPr>
          <p:cNvPr id="6" name="Picture 5"/>
          <p:cNvPicPr>
            <a:picLocks noChangeAspect="1"/>
          </p:cNvPicPr>
          <p:nvPr>
            <p:custDataLst>
              <p:tags r:id="rId5"/>
            </p:custDataLst>
          </p:nvPr>
        </p:nvPicPr>
        <p:blipFill>
          <a:blip r:embed="rId6"/>
          <a:stretch>
            <a:fillRect/>
          </a:stretch>
        </p:blipFill>
        <p:spPr>
          <a:xfrm>
            <a:off x="8476615" y="2821940"/>
            <a:ext cx="2426335" cy="1316990"/>
          </a:xfrm>
          <a:prstGeom prst="rect">
            <a:avLst/>
          </a:prstGeom>
        </p:spPr>
      </p:pic>
      <p:pic>
        <p:nvPicPr>
          <p:cNvPr id="7" name="Picture 6"/>
          <p:cNvPicPr>
            <a:picLocks noChangeAspect="1"/>
          </p:cNvPicPr>
          <p:nvPr>
            <p:custDataLst>
              <p:tags r:id="rId7"/>
            </p:custDataLst>
          </p:nvPr>
        </p:nvPicPr>
        <p:blipFill>
          <a:blip r:embed="rId8"/>
          <a:stretch>
            <a:fillRect/>
          </a:stretch>
        </p:blipFill>
        <p:spPr>
          <a:xfrm>
            <a:off x="8493125" y="4561205"/>
            <a:ext cx="2409825" cy="1348105"/>
          </a:xfrm>
          <a:prstGeom prst="rect">
            <a:avLst/>
          </a:prstGeom>
        </p:spPr>
      </p:pic>
      <p:pic>
        <p:nvPicPr>
          <p:cNvPr id="8" name="Picture 7" descr="z5548810112150_7f6cc2c50ae4fe6333e6ceb06c8adeff"/>
          <p:cNvPicPr>
            <a:picLocks noChangeAspect="1"/>
          </p:cNvPicPr>
          <p:nvPr/>
        </p:nvPicPr>
        <p:blipFill>
          <a:blip r:embed="rId9"/>
          <a:stretch>
            <a:fillRect/>
          </a:stretch>
        </p:blipFill>
        <p:spPr>
          <a:xfrm>
            <a:off x="460375" y="1302385"/>
            <a:ext cx="2590800" cy="1330960"/>
          </a:xfrm>
          <a:prstGeom prst="rect">
            <a:avLst/>
          </a:prstGeom>
        </p:spPr>
      </p:pic>
      <p:pic>
        <p:nvPicPr>
          <p:cNvPr id="10" name="Picture 9" descr="z5548810242992_3c9da05aa176b7773f7052a73531531d"/>
          <p:cNvPicPr>
            <a:picLocks noChangeAspect="1"/>
          </p:cNvPicPr>
          <p:nvPr/>
        </p:nvPicPr>
        <p:blipFill>
          <a:blip r:embed="rId10"/>
          <a:stretch>
            <a:fillRect/>
          </a:stretch>
        </p:blipFill>
        <p:spPr>
          <a:xfrm>
            <a:off x="460375" y="2830195"/>
            <a:ext cx="2590165" cy="1316990"/>
          </a:xfrm>
          <a:prstGeom prst="rect">
            <a:avLst/>
          </a:prstGeom>
        </p:spPr>
      </p:pic>
      <p:pic>
        <p:nvPicPr>
          <p:cNvPr id="12" name="Picture 11" descr="z5548810120423_ec7d469393dc9ec247ff5f9eb94dd179"/>
          <p:cNvPicPr>
            <a:picLocks noChangeAspect="1"/>
          </p:cNvPicPr>
          <p:nvPr/>
        </p:nvPicPr>
        <p:blipFill>
          <a:blip r:embed="rId11"/>
          <a:stretch>
            <a:fillRect/>
          </a:stretch>
        </p:blipFill>
        <p:spPr>
          <a:xfrm>
            <a:off x="3172460" y="3416300"/>
            <a:ext cx="1880870" cy="2870200"/>
          </a:xfrm>
          <a:prstGeom prst="rect">
            <a:avLst/>
          </a:prstGeom>
        </p:spPr>
      </p:pic>
      <p:pic>
        <p:nvPicPr>
          <p:cNvPr id="13" name="Picture 12" descr="z5548810317984_0a734458eb8eaf933782d9976c87a06e"/>
          <p:cNvPicPr>
            <a:picLocks noChangeAspect="1"/>
          </p:cNvPicPr>
          <p:nvPr/>
        </p:nvPicPr>
        <p:blipFill>
          <a:blip r:embed="rId12"/>
          <a:stretch>
            <a:fillRect/>
          </a:stretch>
        </p:blipFill>
        <p:spPr>
          <a:xfrm>
            <a:off x="5233670" y="3416300"/>
            <a:ext cx="1838325" cy="2870200"/>
          </a:xfrm>
          <a:prstGeom prst="rect">
            <a:avLst/>
          </a:prstGeom>
        </p:spPr>
      </p:pic>
      <p:cxnSp>
        <p:nvCxnSpPr>
          <p:cNvPr id="14" name="Straight Arrow Connector 13"/>
          <p:cNvCxnSpPr>
            <a:stCxn id="11" idx="6"/>
            <a:endCxn id="6" idx="1"/>
          </p:cNvCxnSpPr>
          <p:nvPr>
            <p:custDataLst>
              <p:tags r:id="rId13"/>
            </p:custDataLst>
          </p:nvPr>
        </p:nvCxnSpPr>
        <p:spPr>
          <a:xfrm>
            <a:off x="6492639" y="2510525"/>
            <a:ext cx="1983740" cy="969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13" idx="0"/>
          </p:cNvCxnSpPr>
          <p:nvPr>
            <p:custDataLst>
              <p:tags r:id="rId14"/>
            </p:custDataLst>
          </p:nvPr>
        </p:nvCxnSpPr>
        <p:spPr>
          <a:xfrm>
            <a:off x="5903359" y="2835010"/>
            <a:ext cx="249555" cy="581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3"/>
            <a:endCxn id="12" idx="0"/>
          </p:cNvCxnSpPr>
          <p:nvPr>
            <p:custDataLst>
              <p:tags r:id="rId15"/>
            </p:custDataLst>
          </p:nvPr>
        </p:nvCxnSpPr>
        <p:spPr>
          <a:xfrm flipH="1">
            <a:off x="4112659" y="2737855"/>
            <a:ext cx="986790" cy="678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custDataLst>
              <p:tags r:id="rId16"/>
            </p:custDataLst>
          </p:nvPr>
        </p:nvCxnSpPr>
        <p:spPr>
          <a:xfrm flipH="1">
            <a:off x="3049669" y="2629905"/>
            <a:ext cx="1881505" cy="561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1" idx="1"/>
            <a:endCxn id="8" idx="3"/>
          </p:cNvCxnSpPr>
          <p:nvPr>
            <p:custDataLst>
              <p:tags r:id="rId17"/>
            </p:custDataLst>
          </p:nvPr>
        </p:nvCxnSpPr>
        <p:spPr>
          <a:xfrm flipH="1" flipV="1">
            <a:off x="3050939" y="1967600"/>
            <a:ext cx="2048510" cy="314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custDataLst>
              <p:tags r:id="rId18"/>
            </p:custDataLst>
          </p:nvPr>
        </p:nvCxnSpPr>
        <p:spPr>
          <a:xfrm>
            <a:off x="6438664" y="2647685"/>
            <a:ext cx="2042160" cy="2059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00000"/>
              </a:lnSpc>
              <a:buSzPts val="2800"/>
            </a:pPr>
            <a:r>
              <a:rPr lang="en-US" sz="3000" b="1" dirty="0" smtClean="0"/>
              <a:t>4. KẾT LUẬN VÀ HƯỚNG PHÁT TRIỂN</a:t>
            </a:r>
            <a:endParaRPr lang="en-US" sz="3000" b="1" dirty="0" smtClean="0"/>
          </a:p>
          <a:p>
            <a:pPr>
              <a:lnSpc>
                <a:spcPct val="122000"/>
              </a:lnSpc>
              <a:buSzPts val="2800"/>
            </a:pPr>
            <a:r>
              <a:rPr lang="en-US" sz="2400" b="1" dirty="0" smtClean="0"/>
              <a:t>4.1. Kết quả đạt được</a:t>
            </a:r>
            <a:endParaRPr lang="en-US" sz="2400" b="1" dirty="0" smtClean="0"/>
          </a:p>
        </p:txBody>
      </p:sp>
      <p:sp>
        <p:nvSpPr>
          <p:cNvPr id="2" name="AutoShape 2" descr="Android logo, Android Robot Sideview Character, bots and robots png | PNGE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3" name="Text Box 2"/>
          <p:cNvSpPr txBox="1"/>
          <p:nvPr/>
        </p:nvSpPr>
        <p:spPr>
          <a:xfrm>
            <a:off x="1485900" y="1975485"/>
            <a:ext cx="8168640" cy="763905"/>
          </a:xfrm>
          <a:prstGeom prst="rect">
            <a:avLst/>
          </a:prstGeom>
          <a:noFill/>
        </p:spPr>
        <p:txBody>
          <a:bodyPr wrap="square" rtlCol="0">
            <a:noAutofit/>
          </a:bodyPr>
          <a:p>
            <a:pPr indent="457200">
              <a:lnSpc>
                <a:spcPct val="100000"/>
              </a:lnSpc>
            </a:pPr>
            <a:r>
              <a:rPr lang="en-US" sz="2000">
                <a:latin typeface="Times New Roman" panose="02020603050405020304" pitchFamily="18" charset="0"/>
                <a:cs typeface="Times New Roman" panose="02020603050405020304" pitchFamily="18" charset="0"/>
              </a:rPr>
              <a:t>Đồ án cơ bản đã thực hiện được các yêu cầu để ra với giao diện thoáng, dễ nhìn, tính năng, chức năng hoạt động tốt, thân thiện với người sử dụng.</a:t>
            </a:r>
            <a:endParaRPr lang="en-US" sz="2000">
              <a:latin typeface="Times New Roman" panose="02020603050405020304" pitchFamily="18" charset="0"/>
              <a:cs typeface="Times New Roman" panose="02020603050405020304" pitchFamily="18" charset="0"/>
            </a:endParaRPr>
          </a:p>
        </p:txBody>
      </p:sp>
      <p:sp>
        <p:nvSpPr>
          <p:cNvPr id="7" name="TextBox 4"/>
          <p:cNvSpPr txBox="1"/>
          <p:nvPr>
            <p:custDataLst>
              <p:tags r:id="rId1"/>
            </p:custDataLst>
          </p:nvPr>
        </p:nvSpPr>
        <p:spPr>
          <a:xfrm>
            <a:off x="1200785" y="3641725"/>
            <a:ext cx="8169275" cy="951865"/>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571500" indent="-342900">
              <a:buClr>
                <a:srgbClr val="3D4965"/>
              </a:buClr>
              <a:buSzPct val="100000"/>
              <a:buFont typeface="Wingdings" panose="05000000000000000000" pitchFamily="2" charset="2"/>
              <a:buChar char="Ø"/>
              <a:defRPr sz="2000">
                <a:solidFill>
                  <a:srgbClr val="3D4965"/>
                </a:solidFill>
                <a:latin typeface="Sitka Banner Semibold" pitchFamily="2" charset="0"/>
              </a:defRPr>
            </a:lvl1pPr>
          </a:lstStyle>
          <a:p>
            <a:r>
              <a:rPr lang="en-US">
                <a:solidFill>
                  <a:schemeClr val="tx1"/>
                </a:solidFill>
                <a:latin typeface="Times New Roman" panose="02020603050405020304" pitchFamily="18" charset="0"/>
                <a:cs typeface="Times New Roman" panose="02020603050405020304" pitchFamily="18" charset="0"/>
              </a:rPr>
              <a:t>Dù vậy, với mong muốn và quyết tâm muốn đưa sản phẩm có thể ứng dụng thực tế được, em sẽ cố gắng tiếp tục hoàn thiện và phát triển thêm sản phẩm này.</a:t>
            </a:r>
            <a:endParaRPr lang="en-US">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00000"/>
              </a:lnSpc>
              <a:buSzPts val="2800"/>
            </a:pPr>
            <a:r>
              <a:rPr lang="en-US" sz="3000" b="1" dirty="0" smtClean="0"/>
              <a:t>4. KẾT LUẬN VÀ HƯỚNG PHÁT TRIỂN</a:t>
            </a:r>
            <a:endParaRPr lang="en-US" sz="3000" b="1" dirty="0" smtClean="0"/>
          </a:p>
          <a:p>
            <a:pPr>
              <a:lnSpc>
                <a:spcPct val="122000"/>
              </a:lnSpc>
              <a:buSzPts val="2800"/>
            </a:pPr>
            <a:r>
              <a:rPr lang="en-US" sz="2400" b="1" dirty="0" smtClean="0"/>
              <a:t>4.2. Hướng phát triển</a:t>
            </a:r>
            <a:endParaRPr lang="en-US" sz="2400" b="1" dirty="0" smtClean="0"/>
          </a:p>
        </p:txBody>
      </p:sp>
      <p:sp>
        <p:nvSpPr>
          <p:cNvPr id="2" name="AutoShape 2" descr="Android logo, Android Robot Sideview Character, bots and robots png | PNGE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5" name="Rounded Rectangle 4"/>
          <p:cNvSpPr/>
          <p:nvPr/>
        </p:nvSpPr>
        <p:spPr>
          <a:xfrm>
            <a:off x="1200785" y="1477010"/>
            <a:ext cx="10043160" cy="4164330"/>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Box 2"/>
          <p:cNvSpPr txBox="1"/>
          <p:nvPr/>
        </p:nvSpPr>
        <p:spPr>
          <a:xfrm>
            <a:off x="1902460" y="2478405"/>
            <a:ext cx="8387080" cy="521970"/>
          </a:xfrm>
          <a:prstGeom prst="rect">
            <a:avLst/>
          </a:prstGeom>
          <a:noFill/>
        </p:spPr>
        <p:txBody>
          <a:bodyPr wrap="square" rtlCol="0">
            <a:spAutoFit/>
          </a:bodyPr>
          <a:p>
            <a:r>
              <a:rPr lang="en-US" sz="280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sym typeface="+mn-ea"/>
              </a:rPr>
              <a:t>Phát triển thêm các tính năng tương tác</a:t>
            </a:r>
            <a:endParaRPr lang="en-US" sz="2800">
              <a:latin typeface="Times New Roman" panose="02020603050405020304" pitchFamily="18" charset="0"/>
              <a:cs typeface="Times New Roman" panose="02020603050405020304" pitchFamily="18" charset="0"/>
            </a:endParaRPr>
          </a:p>
        </p:txBody>
      </p:sp>
      <p:sp>
        <p:nvSpPr>
          <p:cNvPr id="7" name="Text Box 6"/>
          <p:cNvSpPr txBox="1"/>
          <p:nvPr>
            <p:custDataLst>
              <p:tags r:id="rId1"/>
            </p:custDataLst>
          </p:nvPr>
        </p:nvSpPr>
        <p:spPr>
          <a:xfrm>
            <a:off x="1902460" y="3001010"/>
            <a:ext cx="8387080" cy="521970"/>
          </a:xfrm>
          <a:prstGeom prst="rect">
            <a:avLst/>
          </a:prstGeom>
          <a:noFill/>
        </p:spPr>
        <p:txBody>
          <a:bodyPr wrap="square" rtlCol="0">
            <a:spAutoFit/>
          </a:bodyPr>
          <a:p>
            <a:r>
              <a:rPr lang="en-US" sz="2800">
                <a:latin typeface="Times New Roman" panose="02020603050405020304" pitchFamily="18" charset="0"/>
                <a:cs typeface="Times New Roman" panose="02020603050405020304" pitchFamily="18" charset="0"/>
              </a:rPr>
              <a:t>- Nâng cấp hình ảnh và âm thanh trong game</a:t>
            </a:r>
            <a:endParaRPr lang="en-US" sz="2800">
              <a:latin typeface="Times New Roman" panose="02020603050405020304" pitchFamily="18" charset="0"/>
              <a:cs typeface="Times New Roman" panose="02020603050405020304" pitchFamily="18" charset="0"/>
            </a:endParaRPr>
          </a:p>
        </p:txBody>
      </p:sp>
      <p:sp>
        <p:nvSpPr>
          <p:cNvPr id="8" name="Text Box 7"/>
          <p:cNvSpPr txBox="1"/>
          <p:nvPr>
            <p:custDataLst>
              <p:tags r:id="rId2"/>
            </p:custDataLst>
          </p:nvPr>
        </p:nvSpPr>
        <p:spPr>
          <a:xfrm>
            <a:off x="1902460" y="3526790"/>
            <a:ext cx="8387080" cy="521970"/>
          </a:xfrm>
          <a:prstGeom prst="rect">
            <a:avLst/>
          </a:prstGeom>
          <a:noFill/>
        </p:spPr>
        <p:txBody>
          <a:bodyPr wrap="square" rtlCol="0">
            <a:spAutoFit/>
          </a:bodyPr>
          <a:p>
            <a:r>
              <a:rPr lang="en-US" sz="2800">
                <a:latin typeface="Times New Roman" panose="02020603050405020304" pitchFamily="18" charset="0"/>
                <a:cs typeface="Times New Roman" panose="02020603050405020304" pitchFamily="18" charset="0"/>
              </a:rPr>
              <a:t>- Phát triển các mini-games</a:t>
            </a:r>
            <a:endParaRPr lang="en-US" sz="2800">
              <a:latin typeface="Times New Roman" panose="02020603050405020304" pitchFamily="18" charset="0"/>
              <a:cs typeface="Times New Roman" panose="02020603050405020304" pitchFamily="18" charset="0"/>
            </a:endParaRPr>
          </a:p>
        </p:txBody>
      </p:sp>
      <p:sp>
        <p:nvSpPr>
          <p:cNvPr id="9" name="Text Box 8"/>
          <p:cNvSpPr txBox="1"/>
          <p:nvPr>
            <p:custDataLst>
              <p:tags r:id="rId3"/>
            </p:custDataLst>
          </p:nvPr>
        </p:nvSpPr>
        <p:spPr>
          <a:xfrm>
            <a:off x="1902460" y="4052570"/>
            <a:ext cx="8387080" cy="521970"/>
          </a:xfrm>
          <a:prstGeom prst="rect">
            <a:avLst/>
          </a:prstGeom>
          <a:noFill/>
        </p:spPr>
        <p:txBody>
          <a:bodyPr wrap="square" rtlCol="0">
            <a:spAutoFit/>
          </a:bodyPr>
          <a:p>
            <a:r>
              <a:rPr lang="en-US" sz="2800">
                <a:latin typeface="Times New Roman" panose="02020603050405020304" pitchFamily="18" charset="0"/>
                <a:cs typeface="Times New Roman" panose="02020603050405020304" pitchFamily="18" charset="0"/>
              </a:rPr>
              <a:t>- Kết nối mạng xã hội</a:t>
            </a:r>
            <a:endParaRPr lang="en-US" sz="2800">
              <a:latin typeface="Times New Roman" panose="02020603050405020304" pitchFamily="18" charset="0"/>
              <a:cs typeface="Times New Roman" panose="02020603050405020304" pitchFamily="18" charset="0"/>
            </a:endParaRPr>
          </a:p>
        </p:txBody>
      </p:sp>
      <p:sp>
        <p:nvSpPr>
          <p:cNvPr id="10" name="Text Box 9"/>
          <p:cNvSpPr txBox="1"/>
          <p:nvPr>
            <p:custDataLst>
              <p:tags r:id="rId4"/>
            </p:custDataLst>
          </p:nvPr>
        </p:nvSpPr>
        <p:spPr>
          <a:xfrm>
            <a:off x="1902460" y="4578350"/>
            <a:ext cx="8387080" cy="521970"/>
          </a:xfrm>
          <a:prstGeom prst="rect">
            <a:avLst/>
          </a:prstGeom>
          <a:noFill/>
        </p:spPr>
        <p:txBody>
          <a:bodyPr wrap="square" rtlCol="0">
            <a:spAutoFit/>
          </a:bodyPr>
          <a:p>
            <a:r>
              <a:rPr lang="en-US" sz="2800">
                <a:latin typeface="Times New Roman" panose="02020603050405020304" pitchFamily="18" charset="0"/>
                <a:cs typeface="Times New Roman" panose="02020603050405020304" pitchFamily="18" charset="0"/>
              </a:rPr>
              <a:t>- Mở rộng nền tảng chơi game</a:t>
            </a:r>
            <a:endParaRPr lang="en-US" sz="2800">
              <a:latin typeface="Times New Roman" panose="02020603050405020304" pitchFamily="18" charset="0"/>
              <a:cs typeface="Times New Roman" panose="02020603050405020304" pitchFamily="18" charset="0"/>
            </a:endParaRPr>
          </a:p>
        </p:txBody>
      </p:sp>
      <p:sp>
        <p:nvSpPr>
          <p:cNvPr id="6" name="Text Box 5"/>
          <p:cNvSpPr txBox="1"/>
          <p:nvPr>
            <p:custDataLst>
              <p:tags r:id="rId5"/>
            </p:custDataLst>
          </p:nvPr>
        </p:nvSpPr>
        <p:spPr>
          <a:xfrm>
            <a:off x="1902460" y="1949450"/>
            <a:ext cx="8387080" cy="521970"/>
          </a:xfrm>
          <a:prstGeom prst="rect">
            <a:avLst/>
          </a:prstGeom>
          <a:noFill/>
        </p:spPr>
        <p:txBody>
          <a:bodyPr wrap="square" rtlCol="0">
            <a:spAutoFit/>
          </a:bodyPr>
          <a:p>
            <a:r>
              <a:rPr lang="en-US" sz="2800">
                <a:latin typeface="Times New Roman" panose="02020603050405020304" pitchFamily="18" charset="0"/>
                <a:cs typeface="Times New Roman" panose="02020603050405020304" pitchFamily="18" charset="0"/>
              </a:rPr>
              <a:t>- </a:t>
            </a:r>
            <a:r>
              <a:rPr lang="en-US" sz="2800">
                <a:latin typeface="Times New Roman" panose="02020603050405020304" pitchFamily="18" charset="0"/>
                <a:cs typeface="Times New Roman" panose="02020603050405020304" pitchFamily="18" charset="0"/>
                <a:sym typeface="+mn-ea"/>
              </a:rPr>
              <a:t>Phát triển thêm nhân vật</a:t>
            </a:r>
            <a:endParaRPr lang="en-US" sz="280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a:spLocks noGrp="1"/>
          </p:cNvSpPr>
          <p:nvPr>
            <p:ph type="title"/>
          </p:nvPr>
        </p:nvSpPr>
        <p:spPr>
          <a:xfrm>
            <a:off x="1200602" y="1"/>
            <a:ext cx="10991400" cy="1072200"/>
          </a:xfrm>
          <a:prstGeom prst="rect">
            <a:avLst/>
          </a:prstGeom>
          <a:noFill/>
          <a:ln>
            <a:noFill/>
          </a:ln>
        </p:spPr>
        <p:txBody>
          <a:bodyPr spcFirstLastPara="1" wrap="square" lIns="91425" tIns="45700" rIns="91425" bIns="45700" anchor="ctr" anchorCtr="0">
            <a:noAutofit/>
          </a:bodyPr>
          <a:lstStyle/>
          <a:p>
            <a:pPr marL="0" lvl="0" indent="0" algn="l" rtl="0">
              <a:lnSpc>
                <a:spcPct val="122000"/>
              </a:lnSpc>
              <a:spcBef>
                <a:spcPts val="0"/>
              </a:spcBef>
              <a:spcAft>
                <a:spcPts val="0"/>
              </a:spcAft>
              <a:buClr>
                <a:schemeClr val="lt1"/>
              </a:buClr>
              <a:buSzPts val="2800"/>
              <a:buFont typeface="Times New Roman" panose="02020603050405020304"/>
              <a:buNone/>
            </a:pPr>
            <a:r>
              <a:rPr lang="vi-VN" sz="2800" b="1" dirty="0"/>
              <a:t>TRƯỜNG ĐẠI HỌC GIAO THÔNG VẬN TẢI</a:t>
            </a:r>
            <a:br>
              <a:rPr lang="vi-VN" dirty="0"/>
            </a:br>
            <a:r>
              <a:rPr lang="vi-VN" sz="2400" dirty="0"/>
              <a:t>UNIVERSITY OF TRANSPOST AND COMMUNICATIONS</a:t>
            </a:r>
            <a:endParaRPr dirty="0"/>
          </a:p>
        </p:txBody>
      </p:sp>
      <p:sp>
        <p:nvSpPr>
          <p:cNvPr id="4" name="TextBox 3"/>
          <p:cNvSpPr txBox="1"/>
          <p:nvPr/>
        </p:nvSpPr>
        <p:spPr>
          <a:xfrm>
            <a:off x="1" y="2206241"/>
            <a:ext cx="12192001" cy="1446550"/>
          </a:xfrm>
          <a:prstGeom prst="rect">
            <a:avLst/>
          </a:prstGeom>
          <a:noFill/>
        </p:spPr>
        <p:txBody>
          <a:bodyPr wrap="square" rtlCol="0">
            <a:spAutoFit/>
          </a:bodyPr>
          <a:lstStyle/>
          <a:p>
            <a:pPr algn="ctr"/>
            <a:endParaRPr lang="en-US" sz="4400" b="1" dirty="0" smtClean="0">
              <a:latin typeface="Times New Roman" panose="02020603050405020304" pitchFamily="18" charset="0"/>
              <a:cs typeface="Times New Roman" panose="02020603050405020304" pitchFamily="18" charset="0"/>
            </a:endParaRPr>
          </a:p>
          <a:p>
            <a:pPr algn="ctr"/>
            <a:r>
              <a:rPr lang="en-US" sz="4400" b="1" dirty="0" smtClean="0">
                <a:latin typeface="Times New Roman" panose="02020603050405020304" pitchFamily="18" charset="0"/>
                <a:cs typeface="Times New Roman" panose="02020603050405020304" pitchFamily="18" charset="0"/>
              </a:rPr>
              <a:t>THANK </a:t>
            </a:r>
            <a:r>
              <a:rPr lang="en-US" sz="4400" b="1" dirty="0">
                <a:latin typeface="Times New Roman" panose="02020603050405020304" pitchFamily="18" charset="0"/>
                <a:cs typeface="Times New Roman" panose="02020603050405020304" pitchFamily="18" charset="0"/>
              </a:rPr>
              <a:t>YOU !</a:t>
            </a:r>
            <a:endParaRPr lang="en-US" sz="44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grpSp>
        <p:nvGrpSpPr>
          <p:cNvPr id="6" name="Group 5"/>
          <p:cNvGrpSpPr/>
          <p:nvPr/>
        </p:nvGrpSpPr>
        <p:grpSpPr>
          <a:xfrm>
            <a:off x="1200727" y="1538514"/>
            <a:ext cx="9914707" cy="3860742"/>
            <a:chOff x="1962028" y="1431423"/>
            <a:chExt cx="5725825" cy="3517442"/>
          </a:xfrm>
        </p:grpSpPr>
        <p:sp>
          <p:nvSpPr>
            <p:cNvPr id="7" name="Freeform: Shape 36"/>
            <p:cNvSpPr/>
            <p:nvPr/>
          </p:nvSpPr>
          <p:spPr>
            <a:xfrm>
              <a:off x="1962028" y="1431423"/>
              <a:ext cx="5725825" cy="625205"/>
            </a:xfrm>
            <a:custGeom>
              <a:avLst/>
              <a:gdLst>
                <a:gd name="connsiteX0" fmla="*/ 0 w 5580684"/>
                <a:gd name="connsiteY0" fmla="*/ 104203 h 625205"/>
                <a:gd name="connsiteX1" fmla="*/ 104203 w 5580684"/>
                <a:gd name="connsiteY1" fmla="*/ 0 h 625205"/>
                <a:gd name="connsiteX2" fmla="*/ 5476481 w 5580684"/>
                <a:gd name="connsiteY2" fmla="*/ 0 h 625205"/>
                <a:gd name="connsiteX3" fmla="*/ 5580684 w 5580684"/>
                <a:gd name="connsiteY3" fmla="*/ 104203 h 625205"/>
                <a:gd name="connsiteX4" fmla="*/ 5580684 w 5580684"/>
                <a:gd name="connsiteY4" fmla="*/ 521002 h 625205"/>
                <a:gd name="connsiteX5" fmla="*/ 5476481 w 5580684"/>
                <a:gd name="connsiteY5" fmla="*/ 625205 h 625205"/>
                <a:gd name="connsiteX6" fmla="*/ 104203 w 5580684"/>
                <a:gd name="connsiteY6" fmla="*/ 625205 h 625205"/>
                <a:gd name="connsiteX7" fmla="*/ 0 w 5580684"/>
                <a:gd name="connsiteY7" fmla="*/ 521002 h 625205"/>
                <a:gd name="connsiteX8" fmla="*/ 0 w 5580684"/>
                <a:gd name="connsiteY8" fmla="*/ 104203 h 6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0684" h="625205">
                  <a:moveTo>
                    <a:pt x="0" y="104203"/>
                  </a:moveTo>
                  <a:cubicBezTo>
                    <a:pt x="0" y="46653"/>
                    <a:pt x="46653" y="0"/>
                    <a:pt x="104203" y="0"/>
                  </a:cubicBezTo>
                  <a:lnTo>
                    <a:pt x="5476481" y="0"/>
                  </a:lnTo>
                  <a:cubicBezTo>
                    <a:pt x="5534031" y="0"/>
                    <a:pt x="5580684" y="46653"/>
                    <a:pt x="5580684" y="104203"/>
                  </a:cubicBezTo>
                  <a:lnTo>
                    <a:pt x="5580684" y="521002"/>
                  </a:lnTo>
                  <a:cubicBezTo>
                    <a:pt x="5580684" y="578552"/>
                    <a:pt x="5534031" y="625205"/>
                    <a:pt x="5476481" y="625205"/>
                  </a:cubicBezTo>
                  <a:lnTo>
                    <a:pt x="104203" y="625205"/>
                  </a:lnTo>
                  <a:cubicBezTo>
                    <a:pt x="46653" y="625205"/>
                    <a:pt x="0" y="578552"/>
                    <a:pt x="0" y="521002"/>
                  </a:cubicBezTo>
                  <a:lnTo>
                    <a:pt x="0" y="104203"/>
                  </a:lnTo>
                  <a:close/>
                </a:path>
              </a:pathLst>
            </a:custGeom>
            <a:gradFill flip="none"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526777" tIns="91480" rIns="91480" bIns="91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1. </a:t>
              </a:r>
              <a:r>
                <a:rPr lang="en-US" sz="2400" b="1" kern="1200" dirty="0" err="1">
                  <a:solidFill>
                    <a:schemeClr val="tx1"/>
                  </a:solidFill>
                  <a:latin typeface="Times New Roman" panose="02020603050405020304" pitchFamily="18" charset="0"/>
                  <a:ea typeface="Roboto" panose="02000000000000000000" pitchFamily="2" charset="0"/>
                  <a:cs typeface="Times New Roman" panose="02020603050405020304" pitchFamily="18" charset="0"/>
                </a:rPr>
                <a:t>Tổng</a:t>
              </a:r>
              <a:r>
                <a:rPr lang="en-US"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a:solidFill>
                    <a:schemeClr val="tx1"/>
                  </a:solidFill>
                  <a:latin typeface="Times New Roman" panose="02020603050405020304" pitchFamily="18" charset="0"/>
                  <a:ea typeface="Roboto" panose="02000000000000000000" pitchFamily="2" charset="0"/>
                  <a:cs typeface="Times New Roman" panose="02020603050405020304" pitchFamily="18" charset="0"/>
                </a:rPr>
                <a:t>quan</a:t>
              </a:r>
              <a:r>
                <a:rPr lang="en-US"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a:solidFill>
                    <a:schemeClr val="tx1"/>
                  </a:solidFill>
                  <a:latin typeface="Times New Roman" panose="02020603050405020304" pitchFamily="18" charset="0"/>
                  <a:ea typeface="Roboto" panose="02000000000000000000" pitchFamily="2" charset="0"/>
                  <a:cs typeface="Times New Roman" panose="02020603050405020304" pitchFamily="18" charset="0"/>
                </a:rPr>
                <a:t>về</a:t>
              </a:r>
              <a:r>
                <a:rPr lang="en-US"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a:solidFill>
                    <a:schemeClr val="tx1"/>
                  </a:solidFill>
                  <a:latin typeface="Times New Roman" panose="02020603050405020304" pitchFamily="18" charset="0"/>
                  <a:ea typeface="Roboto" panose="02000000000000000000" pitchFamily="2" charset="0"/>
                  <a:cs typeface="Times New Roman" panose="02020603050405020304" pitchFamily="18" charset="0"/>
                </a:rPr>
                <a:t>đề</a:t>
              </a:r>
              <a:r>
                <a:rPr lang="en-US"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a:solidFill>
                    <a:schemeClr val="tx1"/>
                  </a:solidFill>
                  <a:latin typeface="Times New Roman" panose="02020603050405020304" pitchFamily="18" charset="0"/>
                  <a:ea typeface="Roboto" panose="02000000000000000000" pitchFamily="2" charset="0"/>
                  <a:cs typeface="Times New Roman" panose="02020603050405020304" pitchFamily="18" charset="0"/>
                </a:rPr>
                <a:t>tài</a:t>
              </a:r>
              <a:endParaRPr lang="vi-VN"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8" name="Freeform: Shape 37"/>
            <p:cNvSpPr/>
            <p:nvPr/>
          </p:nvSpPr>
          <p:spPr>
            <a:xfrm>
              <a:off x="1962028" y="2376359"/>
              <a:ext cx="5725823" cy="625205"/>
            </a:xfrm>
            <a:custGeom>
              <a:avLst/>
              <a:gdLst>
                <a:gd name="connsiteX0" fmla="*/ 0 w 5222240"/>
                <a:gd name="connsiteY0" fmla="*/ 104203 h 625205"/>
                <a:gd name="connsiteX1" fmla="*/ 104203 w 5222240"/>
                <a:gd name="connsiteY1" fmla="*/ 0 h 625205"/>
                <a:gd name="connsiteX2" fmla="*/ 5118037 w 5222240"/>
                <a:gd name="connsiteY2" fmla="*/ 0 h 625205"/>
                <a:gd name="connsiteX3" fmla="*/ 5222240 w 5222240"/>
                <a:gd name="connsiteY3" fmla="*/ 104203 h 625205"/>
                <a:gd name="connsiteX4" fmla="*/ 5222240 w 5222240"/>
                <a:gd name="connsiteY4" fmla="*/ 521002 h 625205"/>
                <a:gd name="connsiteX5" fmla="*/ 5118037 w 5222240"/>
                <a:gd name="connsiteY5" fmla="*/ 625205 h 625205"/>
                <a:gd name="connsiteX6" fmla="*/ 104203 w 5222240"/>
                <a:gd name="connsiteY6" fmla="*/ 625205 h 625205"/>
                <a:gd name="connsiteX7" fmla="*/ 0 w 5222240"/>
                <a:gd name="connsiteY7" fmla="*/ 521002 h 625205"/>
                <a:gd name="connsiteX8" fmla="*/ 0 w 5222240"/>
                <a:gd name="connsiteY8" fmla="*/ 104203 h 6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40" h="625205">
                  <a:moveTo>
                    <a:pt x="0" y="104203"/>
                  </a:moveTo>
                  <a:cubicBezTo>
                    <a:pt x="0" y="46653"/>
                    <a:pt x="46653" y="0"/>
                    <a:pt x="104203" y="0"/>
                  </a:cubicBezTo>
                  <a:lnTo>
                    <a:pt x="5118037" y="0"/>
                  </a:lnTo>
                  <a:cubicBezTo>
                    <a:pt x="5175587" y="0"/>
                    <a:pt x="5222240" y="46653"/>
                    <a:pt x="5222240" y="104203"/>
                  </a:cubicBezTo>
                  <a:lnTo>
                    <a:pt x="5222240" y="521002"/>
                  </a:lnTo>
                  <a:cubicBezTo>
                    <a:pt x="5222240" y="578552"/>
                    <a:pt x="5175587" y="625205"/>
                    <a:pt x="5118037" y="625205"/>
                  </a:cubicBezTo>
                  <a:lnTo>
                    <a:pt x="104203" y="625205"/>
                  </a:lnTo>
                  <a:cubicBezTo>
                    <a:pt x="46653" y="625205"/>
                    <a:pt x="0" y="578552"/>
                    <a:pt x="0" y="521002"/>
                  </a:cubicBezTo>
                  <a:lnTo>
                    <a:pt x="0" y="104203"/>
                  </a:lnTo>
                  <a:close/>
                </a:path>
              </a:pathLst>
            </a:custGeom>
            <a:gradFill flip="none"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526777" tIns="91480" rIns="91480" bIns="91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2.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Thiết</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kế</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hệ</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thống</a:t>
              </a:r>
              <a:endParaRPr lang="vi-VN"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9" name="Freeform: Shape 38"/>
            <p:cNvSpPr/>
            <p:nvPr/>
          </p:nvSpPr>
          <p:spPr>
            <a:xfrm>
              <a:off x="1962029" y="3358891"/>
              <a:ext cx="5725822" cy="625205"/>
            </a:xfrm>
            <a:custGeom>
              <a:avLst/>
              <a:gdLst>
                <a:gd name="connsiteX0" fmla="*/ 0 w 5222240"/>
                <a:gd name="connsiteY0" fmla="*/ 104203 h 625205"/>
                <a:gd name="connsiteX1" fmla="*/ 104203 w 5222240"/>
                <a:gd name="connsiteY1" fmla="*/ 0 h 625205"/>
                <a:gd name="connsiteX2" fmla="*/ 5118037 w 5222240"/>
                <a:gd name="connsiteY2" fmla="*/ 0 h 625205"/>
                <a:gd name="connsiteX3" fmla="*/ 5222240 w 5222240"/>
                <a:gd name="connsiteY3" fmla="*/ 104203 h 625205"/>
                <a:gd name="connsiteX4" fmla="*/ 5222240 w 5222240"/>
                <a:gd name="connsiteY4" fmla="*/ 521002 h 625205"/>
                <a:gd name="connsiteX5" fmla="*/ 5118037 w 5222240"/>
                <a:gd name="connsiteY5" fmla="*/ 625205 h 625205"/>
                <a:gd name="connsiteX6" fmla="*/ 104203 w 5222240"/>
                <a:gd name="connsiteY6" fmla="*/ 625205 h 625205"/>
                <a:gd name="connsiteX7" fmla="*/ 0 w 5222240"/>
                <a:gd name="connsiteY7" fmla="*/ 521002 h 625205"/>
                <a:gd name="connsiteX8" fmla="*/ 0 w 5222240"/>
                <a:gd name="connsiteY8" fmla="*/ 104203 h 6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2240" h="625205">
                  <a:moveTo>
                    <a:pt x="0" y="104203"/>
                  </a:moveTo>
                  <a:cubicBezTo>
                    <a:pt x="0" y="46653"/>
                    <a:pt x="46653" y="0"/>
                    <a:pt x="104203" y="0"/>
                  </a:cubicBezTo>
                  <a:lnTo>
                    <a:pt x="5118037" y="0"/>
                  </a:lnTo>
                  <a:cubicBezTo>
                    <a:pt x="5175587" y="0"/>
                    <a:pt x="5222240" y="46653"/>
                    <a:pt x="5222240" y="104203"/>
                  </a:cubicBezTo>
                  <a:lnTo>
                    <a:pt x="5222240" y="521002"/>
                  </a:lnTo>
                  <a:cubicBezTo>
                    <a:pt x="5222240" y="578552"/>
                    <a:pt x="5175587" y="625205"/>
                    <a:pt x="5118037" y="625205"/>
                  </a:cubicBezTo>
                  <a:lnTo>
                    <a:pt x="104203" y="625205"/>
                  </a:lnTo>
                  <a:cubicBezTo>
                    <a:pt x="46653" y="625205"/>
                    <a:pt x="0" y="578552"/>
                    <a:pt x="0" y="521002"/>
                  </a:cubicBezTo>
                  <a:lnTo>
                    <a:pt x="0" y="104203"/>
                  </a:lnTo>
                  <a:close/>
                </a:path>
              </a:pathLst>
            </a:custGeom>
            <a:gradFill flip="none"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526777" tIns="91480" rIns="91480" bIns="91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3. </a:t>
              </a:r>
              <a:r>
                <a:rPr lang="en-US" sz="2400" b="1" kern="1200" dirty="0" err="1">
                  <a:solidFill>
                    <a:schemeClr val="tx1"/>
                  </a:solidFill>
                  <a:latin typeface="Times New Roman" panose="02020603050405020304" pitchFamily="18" charset="0"/>
                  <a:ea typeface="Roboto" panose="02000000000000000000" pitchFamily="2" charset="0"/>
                  <a:cs typeface="Times New Roman" panose="02020603050405020304" pitchFamily="18" charset="0"/>
                </a:rPr>
                <a:t>Triển khai</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thực</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nghiệm</a:t>
              </a:r>
              <a:endParaRPr lang="vi-VN"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10" name="Freeform: Shape 39"/>
            <p:cNvSpPr/>
            <p:nvPr/>
          </p:nvSpPr>
          <p:spPr>
            <a:xfrm>
              <a:off x="1962029" y="4323660"/>
              <a:ext cx="5725822" cy="625205"/>
            </a:xfrm>
            <a:custGeom>
              <a:avLst/>
              <a:gdLst>
                <a:gd name="connsiteX0" fmla="*/ 0 w 5580684"/>
                <a:gd name="connsiteY0" fmla="*/ 104203 h 625205"/>
                <a:gd name="connsiteX1" fmla="*/ 104203 w 5580684"/>
                <a:gd name="connsiteY1" fmla="*/ 0 h 625205"/>
                <a:gd name="connsiteX2" fmla="*/ 5476481 w 5580684"/>
                <a:gd name="connsiteY2" fmla="*/ 0 h 625205"/>
                <a:gd name="connsiteX3" fmla="*/ 5580684 w 5580684"/>
                <a:gd name="connsiteY3" fmla="*/ 104203 h 625205"/>
                <a:gd name="connsiteX4" fmla="*/ 5580684 w 5580684"/>
                <a:gd name="connsiteY4" fmla="*/ 521002 h 625205"/>
                <a:gd name="connsiteX5" fmla="*/ 5476481 w 5580684"/>
                <a:gd name="connsiteY5" fmla="*/ 625205 h 625205"/>
                <a:gd name="connsiteX6" fmla="*/ 104203 w 5580684"/>
                <a:gd name="connsiteY6" fmla="*/ 625205 h 625205"/>
                <a:gd name="connsiteX7" fmla="*/ 0 w 5580684"/>
                <a:gd name="connsiteY7" fmla="*/ 521002 h 625205"/>
                <a:gd name="connsiteX8" fmla="*/ 0 w 5580684"/>
                <a:gd name="connsiteY8" fmla="*/ 104203 h 625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0684" h="625205">
                  <a:moveTo>
                    <a:pt x="0" y="104203"/>
                  </a:moveTo>
                  <a:cubicBezTo>
                    <a:pt x="0" y="46653"/>
                    <a:pt x="46653" y="0"/>
                    <a:pt x="104203" y="0"/>
                  </a:cubicBezTo>
                  <a:lnTo>
                    <a:pt x="5476481" y="0"/>
                  </a:lnTo>
                  <a:cubicBezTo>
                    <a:pt x="5534031" y="0"/>
                    <a:pt x="5580684" y="46653"/>
                    <a:pt x="5580684" y="104203"/>
                  </a:cubicBezTo>
                  <a:lnTo>
                    <a:pt x="5580684" y="521002"/>
                  </a:lnTo>
                  <a:cubicBezTo>
                    <a:pt x="5580684" y="578552"/>
                    <a:pt x="5534031" y="625205"/>
                    <a:pt x="5476481" y="625205"/>
                  </a:cubicBezTo>
                  <a:lnTo>
                    <a:pt x="104203" y="625205"/>
                  </a:lnTo>
                  <a:cubicBezTo>
                    <a:pt x="46653" y="625205"/>
                    <a:pt x="0" y="578552"/>
                    <a:pt x="0" y="521002"/>
                  </a:cubicBezTo>
                  <a:lnTo>
                    <a:pt x="0" y="104203"/>
                  </a:lnTo>
                  <a:close/>
                </a:path>
              </a:pathLst>
            </a:custGeom>
            <a:gradFill flip="none" rotWithShape="0">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solidFill>
                <a:schemeClr val="tx1"/>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526777" tIns="91480" rIns="91480" bIns="91480" numCol="1" spcCol="1270" anchor="ctr" anchorCtr="0">
              <a:noAutofit/>
            </a:bodyPr>
            <a:lstStyle/>
            <a:p>
              <a:pPr marL="0" lvl="0" indent="0" algn="l" defTabSz="1066800">
                <a:lnSpc>
                  <a:spcPct val="90000"/>
                </a:lnSpc>
                <a:spcBef>
                  <a:spcPct val="0"/>
                </a:spcBef>
                <a:spcAft>
                  <a:spcPct val="35000"/>
                </a:spcAft>
                <a:buNone/>
              </a:pPr>
              <a:r>
                <a:rPr lang="en-US"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4.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Kết</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luận</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và</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hướng</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phát</a:t>
              </a:r>
              <a:r>
                <a:rPr lang="en-US" sz="2400" b="1" kern="1200" dirty="0"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 </a:t>
              </a:r>
              <a:r>
                <a:rPr lang="en-US" sz="2400" b="1" kern="1200" dirty="0" err="1" smtClean="0">
                  <a:solidFill>
                    <a:schemeClr val="tx1"/>
                  </a:solidFill>
                  <a:latin typeface="Times New Roman" panose="02020603050405020304" pitchFamily="18" charset="0"/>
                  <a:ea typeface="Roboto" panose="02000000000000000000" pitchFamily="2" charset="0"/>
                  <a:cs typeface="Times New Roman" panose="02020603050405020304" pitchFamily="18" charset="0"/>
                </a:rPr>
                <a:t>triển</a:t>
              </a:r>
              <a:endParaRPr lang="vi-VN" sz="2400" b="1" kern="1200" dirty="0">
                <a:solidFill>
                  <a:schemeClr val="tx1"/>
                </a:solidFill>
                <a:latin typeface="Times New Roman" panose="02020603050405020304" pitchFamily="18" charset="0"/>
                <a:ea typeface="Roboto" panose="02000000000000000000" pitchFamily="2" charset="0"/>
                <a:cs typeface="Times New Roman" panose="02020603050405020304" pitchFamily="18" charset="0"/>
              </a:endParaRPr>
            </a:p>
          </p:txBody>
        </p:sp>
      </p:grpSp>
      <p:sp>
        <p:nvSpPr>
          <p:cNvPr id="12" name="Google Shape;98;p1"/>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22000"/>
              </a:lnSpc>
              <a:spcBef>
                <a:spcPts val="0"/>
              </a:spcBef>
              <a:spcAft>
                <a:spcPts val="0"/>
              </a:spcAft>
              <a:buClr>
                <a:schemeClr val="lt1"/>
              </a:buClr>
              <a:buSzPts val="2800"/>
              <a:buFont typeface="Times New Roman" panose="02020603050405020304"/>
              <a:buNone/>
            </a:pPr>
            <a:r>
              <a:rPr lang="en-US" sz="3000" b="1" dirty="0" smtClean="0"/>
              <a:t>NỘI DUNG TRÌNH BÀY</a:t>
            </a:r>
            <a:endParaRPr sz="30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514350" indent="-514350">
              <a:lnSpc>
                <a:spcPct val="100000"/>
              </a:lnSpc>
              <a:buSzPts val="2800"/>
              <a:buAutoNum type="arabicPeriod"/>
            </a:pPr>
            <a:r>
              <a:rPr lang="en-US" sz="3000" b="1" dirty="0" smtClean="0"/>
              <a:t>TỔNG QUAN VỀ ĐỀ TÀI</a:t>
            </a:r>
            <a:endParaRPr lang="en-US" sz="3000" b="1" dirty="0" smtClean="0"/>
          </a:p>
          <a:p>
            <a:pPr>
              <a:lnSpc>
                <a:spcPct val="102000"/>
              </a:lnSpc>
              <a:buSzPts val="2800"/>
            </a:pPr>
            <a:r>
              <a:rPr lang="en-US" sz="2400" b="1" dirty="0" smtClean="0"/>
              <a:t>1.1. Lý do chọn đề tài</a:t>
            </a:r>
            <a:endParaRPr lang="en-US" sz="2400" b="1" dirty="0"/>
          </a:p>
        </p:txBody>
      </p:sp>
      <p:graphicFrame>
        <p:nvGraphicFramePr>
          <p:cNvPr id="5" name="Diagram 4"/>
          <p:cNvGraphicFramePr/>
          <p:nvPr/>
        </p:nvGraphicFramePr>
        <p:xfrm>
          <a:off x="345816" y="1277420"/>
          <a:ext cx="7553584" cy="509725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Picture 1" descr="pngtree-gaming-illustration-background-picture-image_1509163"/>
          <p:cNvPicPr>
            <a:picLocks noChangeAspect="1"/>
          </p:cNvPicPr>
          <p:nvPr/>
        </p:nvPicPr>
        <p:blipFill>
          <a:blip r:embed="rId6"/>
          <a:stretch>
            <a:fillRect/>
          </a:stretch>
        </p:blipFill>
        <p:spPr>
          <a:xfrm>
            <a:off x="8645525" y="2372360"/>
            <a:ext cx="3119120" cy="311912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514350" indent="-514350">
              <a:lnSpc>
                <a:spcPct val="122000"/>
              </a:lnSpc>
              <a:buSzPts val="2800"/>
              <a:buAutoNum type="arabicPeriod"/>
            </a:pPr>
            <a:r>
              <a:rPr lang="en-US" sz="3000" b="1" dirty="0" smtClean="0"/>
              <a:t>TỔNG QUAN VỀ ĐỀ TÀI</a:t>
            </a:r>
            <a:endParaRPr lang="en-US" sz="3000" b="1" dirty="0" smtClean="0"/>
          </a:p>
          <a:p>
            <a:pPr>
              <a:lnSpc>
                <a:spcPct val="100000"/>
              </a:lnSpc>
              <a:buSzPts val="2800"/>
            </a:pPr>
            <a:r>
              <a:rPr lang="en-US" sz="2400" b="1" dirty="0" smtClean="0"/>
              <a:t>1.2. </a:t>
            </a:r>
            <a:r>
              <a:rPr lang="en-US" sz="2400" b="1" dirty="0" err="1" smtClean="0"/>
              <a:t>Khảo</a:t>
            </a:r>
            <a:r>
              <a:rPr lang="en-US" sz="2400" b="1" dirty="0" smtClean="0"/>
              <a:t> </a:t>
            </a:r>
            <a:r>
              <a:rPr lang="en-US" sz="2400" b="1" dirty="0" err="1" smtClean="0"/>
              <a:t>sát</a:t>
            </a:r>
            <a:r>
              <a:rPr lang="en-US" sz="2400" b="1" dirty="0" smtClean="0"/>
              <a:t> </a:t>
            </a:r>
            <a:r>
              <a:rPr lang="en-US" sz="2400" b="1" dirty="0" err="1" smtClean="0"/>
              <a:t>game tương tự</a:t>
            </a:r>
            <a:r>
              <a:rPr lang="en-US" sz="2400" b="1" dirty="0" smtClean="0"/>
              <a:t> </a:t>
            </a:r>
            <a:endParaRPr lang="en-US" sz="2400" b="1" dirty="0" smtClean="0"/>
          </a:p>
        </p:txBody>
      </p:sp>
      <p:sp>
        <p:nvSpPr>
          <p:cNvPr id="11" name="Oval 10"/>
          <p:cNvSpPr/>
          <p:nvPr/>
        </p:nvSpPr>
        <p:spPr>
          <a:xfrm>
            <a:off x="4872837" y="1697455"/>
            <a:ext cx="2522137" cy="64309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My Talking Tom </a:t>
            </a:r>
            <a:endParaRPr lang="en-US" dirty="0"/>
          </a:p>
        </p:txBody>
      </p:sp>
      <p:cxnSp>
        <p:nvCxnSpPr>
          <p:cNvPr id="16" name="Straight Arrow Connector 15"/>
          <p:cNvCxnSpPr/>
          <p:nvPr/>
        </p:nvCxnSpPr>
        <p:spPr>
          <a:xfrm>
            <a:off x="3277149" y="2008256"/>
            <a:ext cx="1512570" cy="8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18"/>
          <p:cNvGraphicFramePr>
            <a:graphicFrameLocks noGrp="1"/>
          </p:cNvGraphicFramePr>
          <p:nvPr>
            <p:custDataLst>
              <p:tags r:id="rId1"/>
            </p:custDataLst>
          </p:nvPr>
        </p:nvGraphicFramePr>
        <p:xfrm>
          <a:off x="705485" y="3068320"/>
          <a:ext cx="10269220" cy="3088640"/>
        </p:xfrm>
        <a:graphic>
          <a:graphicData uri="http://schemas.openxmlformats.org/drawingml/2006/table">
            <a:tbl>
              <a:tblPr firstRow="1" bandRow="1">
                <a:tableStyleId>{5C22544A-7EE6-4342-B048-85BDC9FD1C3A}</a:tableStyleId>
              </a:tblPr>
              <a:tblGrid>
                <a:gridCol w="5134610"/>
                <a:gridCol w="5134610"/>
              </a:tblGrid>
              <a:tr h="446405">
                <a:tc>
                  <a:txBody>
                    <a:bodyPr/>
                    <a:lstStyle/>
                    <a:p>
                      <a:pPr algn="ctr"/>
                      <a:r>
                        <a:rPr lang="en-US" sz="1800" dirty="0" err="1" smtClean="0"/>
                        <a:t>Ưu</a:t>
                      </a:r>
                      <a:r>
                        <a:rPr lang="en-US" sz="1800" baseline="0" dirty="0" smtClean="0"/>
                        <a:t> </a:t>
                      </a:r>
                      <a:r>
                        <a:rPr lang="en-US" sz="1800" baseline="0" dirty="0" err="1" smtClean="0"/>
                        <a:t>điểm</a:t>
                      </a:r>
                      <a:r>
                        <a:rPr lang="en-US" sz="1800" baseline="0" dirty="0" smtClean="0"/>
                        <a:t> </a:t>
                      </a:r>
                      <a:endParaRPr lang="en-US" sz="1800" dirty="0"/>
                    </a:p>
                  </a:txBody>
                  <a:tcPr/>
                </a:tc>
                <a:tc>
                  <a:txBody>
                    <a:bodyPr/>
                    <a:lstStyle/>
                    <a:p>
                      <a:pPr algn="ctr"/>
                      <a:r>
                        <a:rPr lang="en-US" sz="1800" dirty="0" err="1" smtClean="0"/>
                        <a:t>Nhươc</a:t>
                      </a:r>
                      <a:r>
                        <a:rPr lang="en-US" sz="1800" baseline="0" dirty="0" smtClean="0"/>
                        <a:t> </a:t>
                      </a:r>
                      <a:r>
                        <a:rPr lang="en-US" sz="1800" baseline="0" dirty="0" err="1" smtClean="0"/>
                        <a:t>điểm</a:t>
                      </a:r>
                      <a:r>
                        <a:rPr lang="en-US" sz="1800" baseline="0" dirty="0" smtClean="0"/>
                        <a:t> </a:t>
                      </a:r>
                      <a:endParaRPr lang="en-US" sz="1800" baseline="0" dirty="0" smtClean="0"/>
                    </a:p>
                  </a:txBody>
                  <a:tcPr/>
                </a:tc>
              </a:tr>
              <a:tr h="484505">
                <a:tc>
                  <a:txBody>
                    <a:bodyPr/>
                    <a:lstStyle/>
                    <a:p>
                      <a:r>
                        <a:rPr lang="en-US" dirty="0" err="1" smtClean="0"/>
                        <a:t>Tính</a:t>
                      </a:r>
                      <a:r>
                        <a:rPr lang="en-US" baseline="0" dirty="0" smtClean="0"/>
                        <a:t> </a:t>
                      </a:r>
                      <a:r>
                        <a:rPr lang="en-US" baseline="0" dirty="0" err="1" smtClean="0"/>
                        <a:t>năng</a:t>
                      </a:r>
                      <a:r>
                        <a:rPr lang="en-US" baseline="0" dirty="0" smtClean="0"/>
                        <a:t> </a:t>
                      </a:r>
                      <a:r>
                        <a:rPr lang="en-US" baseline="0" dirty="0" err="1" smtClean="0"/>
                        <a:t>tương</a:t>
                      </a:r>
                      <a:r>
                        <a:rPr lang="en-US" baseline="0" dirty="0" smtClean="0"/>
                        <a:t> </a:t>
                      </a:r>
                      <a:r>
                        <a:rPr lang="en-US" baseline="0" dirty="0" err="1" smtClean="0"/>
                        <a:t>tác</a:t>
                      </a:r>
                      <a:r>
                        <a:rPr lang="en-US" baseline="0" dirty="0" smtClean="0"/>
                        <a:t> </a:t>
                      </a:r>
                      <a:r>
                        <a:rPr lang="en-US" baseline="0" dirty="0" err="1" smtClean="0"/>
                        <a:t>cao</a:t>
                      </a:r>
                      <a:r>
                        <a:rPr lang="en-US" baseline="0" dirty="0" smtClean="0"/>
                        <a:t> </a:t>
                      </a:r>
                      <a:endParaRPr lang="en-US" baseline="0" dirty="0" smtClean="0"/>
                    </a:p>
                  </a:txBody>
                  <a:tcPr/>
                </a:tc>
                <a:tc>
                  <a:txBody>
                    <a:bodyPr/>
                    <a:lstStyle/>
                    <a:p>
                      <a:r>
                        <a:rPr lang="en-US" dirty="0"/>
                        <a:t>Yêu cầu mua hàng trong ứng dụng cao</a:t>
                      </a:r>
                      <a:endParaRPr lang="en-US" dirty="0"/>
                    </a:p>
                  </a:txBody>
                  <a:tcPr/>
                </a:tc>
              </a:tr>
              <a:tr h="591185">
                <a:tc>
                  <a:txBody>
                    <a:bodyPr/>
                    <a:lstStyle/>
                    <a:p>
                      <a:r>
                        <a:rPr lang="en-US" dirty="0"/>
                        <a:t>Đồ họa và âm thanh chất lượng</a:t>
                      </a:r>
                      <a:endParaRPr lang="en-US" dirty="0"/>
                    </a:p>
                  </a:txBody>
                  <a:tcPr/>
                </a:tc>
                <a:tc>
                  <a:txBody>
                    <a:bodyPr/>
                    <a:lstStyle/>
                    <a:p>
                      <a:r>
                        <a:rPr lang="en-US" dirty="0"/>
                        <a:t>Quảng cáo liên tục</a:t>
                      </a:r>
                      <a:endParaRPr lang="en-US" dirty="0"/>
                    </a:p>
                  </a:txBody>
                  <a:tcPr/>
                </a:tc>
              </a:tr>
              <a:tr h="546735">
                <a:tc>
                  <a:txBody>
                    <a:bodyPr/>
                    <a:lstStyle/>
                    <a:p>
                      <a:r>
                        <a:rPr lang="en-US" dirty="0"/>
                        <a:t>Mini-games đa dạng</a:t>
                      </a:r>
                      <a:endParaRPr lang="en-US" dirty="0"/>
                    </a:p>
                  </a:txBody>
                  <a:tcPr/>
                </a:tc>
                <a:tc>
                  <a:txBody>
                    <a:bodyPr/>
                    <a:lstStyle/>
                    <a:p>
                      <a:r>
                        <a:rPr lang="en-US" dirty="0"/>
                        <a:t>Phụ thuộc vào Internet</a:t>
                      </a:r>
                      <a:endParaRPr lang="en-US" dirty="0"/>
                    </a:p>
                  </a:txBody>
                  <a:tcPr/>
                </a:tc>
              </a:tr>
              <a:tr h="466725">
                <a:tc>
                  <a:txBody>
                    <a:bodyPr/>
                    <a:lstStyle/>
                    <a:p>
                      <a:r>
                        <a:rPr lang="en-US"/>
                        <a:t>Tùy chỉnh nhân vật</a:t>
                      </a:r>
                      <a:endParaRPr lang="en-US"/>
                    </a:p>
                  </a:txBody>
                  <a:tcPr/>
                </a:tc>
                <a:tc>
                  <a:txBody>
                    <a:bodyPr/>
                    <a:lstStyle/>
                    <a:p>
                      <a:endParaRPr lang="en-US" dirty="0"/>
                    </a:p>
                  </a:txBody>
                  <a:tcPr/>
                </a:tc>
              </a:tr>
              <a:tr h="553085">
                <a:tc>
                  <a:txBody>
                    <a:bodyPr/>
                    <a:lstStyle/>
                    <a:p>
                      <a:r>
                        <a:rPr lang="en-US"/>
                        <a:t>Hệ thống phần thưởng và nhiệm vụ</a:t>
                      </a:r>
                      <a:endParaRPr lang="en-US"/>
                    </a:p>
                  </a:txBody>
                  <a:tcPr/>
                </a:tc>
                <a:tc>
                  <a:txBody>
                    <a:bodyPr/>
                    <a:lstStyle/>
                    <a:p>
                      <a:endParaRPr lang="en-US" dirty="0"/>
                    </a:p>
                  </a:txBody>
                  <a:tcPr/>
                </a:tc>
              </a:tr>
            </a:tbl>
          </a:graphicData>
        </a:graphic>
      </p:graphicFrame>
      <p:cxnSp>
        <p:nvCxnSpPr>
          <p:cNvPr id="23" name="Straight Arrow Connector 22"/>
          <p:cNvCxnSpPr/>
          <p:nvPr/>
        </p:nvCxnSpPr>
        <p:spPr>
          <a:xfrm>
            <a:off x="7457204" y="2008240"/>
            <a:ext cx="1265555" cy="260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75595" y="1747857"/>
            <a:ext cx="2401554" cy="4814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273602" y="1820702"/>
            <a:ext cx="1924310" cy="338554"/>
          </a:xfrm>
          <a:prstGeom prst="rect">
            <a:avLst/>
          </a:prstGeom>
          <a:noFill/>
        </p:spPr>
        <p:txBody>
          <a:bodyPr wrap="square" rtlCol="0">
            <a:spAutoFit/>
          </a:bodyPr>
          <a:lstStyle/>
          <a:p>
            <a:r>
              <a:rPr lang="en-US" sz="1600" dirty="0" err="1" smtClean="0">
                <a:solidFill>
                  <a:schemeClr val="bg1"/>
                </a:solidFill>
              </a:rPr>
              <a:t>Đối</a:t>
            </a:r>
            <a:r>
              <a:rPr lang="en-US" sz="1600" dirty="0" smtClean="0">
                <a:solidFill>
                  <a:schemeClr val="bg1"/>
                </a:solidFill>
              </a:rPr>
              <a:t> </a:t>
            </a:r>
            <a:r>
              <a:rPr lang="en-US" sz="1600" dirty="0" err="1" smtClean="0">
                <a:solidFill>
                  <a:schemeClr val="bg1"/>
                </a:solidFill>
              </a:rPr>
              <a:t>tượng</a:t>
            </a:r>
            <a:r>
              <a:rPr lang="en-US" sz="1600" dirty="0" smtClean="0">
                <a:solidFill>
                  <a:schemeClr val="bg1"/>
                </a:solidFill>
              </a:rPr>
              <a:t> </a:t>
            </a:r>
            <a:r>
              <a:rPr lang="en-US" sz="1600" dirty="0" err="1" smtClean="0">
                <a:solidFill>
                  <a:schemeClr val="bg1"/>
                </a:solidFill>
              </a:rPr>
              <a:t>khảo</a:t>
            </a:r>
            <a:r>
              <a:rPr lang="en-US" sz="1600" dirty="0" smtClean="0">
                <a:solidFill>
                  <a:schemeClr val="bg1"/>
                </a:solidFill>
              </a:rPr>
              <a:t> </a:t>
            </a:r>
            <a:r>
              <a:rPr lang="en-US" sz="1600" dirty="0" err="1" smtClean="0">
                <a:solidFill>
                  <a:schemeClr val="bg1"/>
                </a:solidFill>
              </a:rPr>
              <a:t>sát</a:t>
            </a:r>
            <a:r>
              <a:rPr lang="en-US" sz="1600" dirty="0" smtClean="0">
                <a:solidFill>
                  <a:schemeClr val="bg1"/>
                </a:solidFill>
              </a:rPr>
              <a:t> </a:t>
            </a:r>
            <a:endParaRPr lang="en-US" sz="1600" dirty="0">
              <a:solidFill>
                <a:schemeClr val="bg1"/>
              </a:solidFill>
            </a:endParaRPr>
          </a:p>
        </p:txBody>
      </p:sp>
      <p:sp>
        <p:nvSpPr>
          <p:cNvPr id="29" name="Rectangle 28"/>
          <p:cNvSpPr/>
          <p:nvPr/>
        </p:nvSpPr>
        <p:spPr>
          <a:xfrm>
            <a:off x="8785441" y="1755324"/>
            <a:ext cx="2029767" cy="47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9029065" y="1814830"/>
            <a:ext cx="1543050" cy="337185"/>
          </a:xfrm>
          <a:prstGeom prst="rect">
            <a:avLst/>
          </a:prstGeom>
          <a:noFill/>
        </p:spPr>
        <p:txBody>
          <a:bodyPr wrap="square" rtlCol="0">
            <a:spAutoFit/>
          </a:bodyPr>
          <a:lstStyle/>
          <a:p>
            <a:r>
              <a:rPr lang="en-US" sz="1600" dirty="0" smtClean="0">
                <a:solidFill>
                  <a:schemeClr val="bg1"/>
                </a:solidFill>
              </a:rPr>
              <a:t>Android, IOS</a:t>
            </a:r>
            <a:endParaRPr lang="en-US" sz="1600" dirty="0">
              <a:solidFill>
                <a:schemeClr val="bg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514350" indent="-514350">
              <a:lnSpc>
                <a:spcPct val="32000"/>
              </a:lnSpc>
              <a:buSzPts val="2800"/>
              <a:buAutoNum type="arabicPeriod"/>
            </a:pPr>
            <a:endParaRPr lang="en-US" sz="3000" b="1" dirty="0" smtClean="0"/>
          </a:p>
          <a:p>
            <a:pPr marL="514350" indent="-514350">
              <a:lnSpc>
                <a:spcPct val="32000"/>
              </a:lnSpc>
              <a:buSzPts val="2800"/>
              <a:buAutoNum type="arabicPeriod"/>
            </a:pPr>
            <a:endParaRPr lang="en-US" sz="3000" b="1" dirty="0" smtClean="0"/>
          </a:p>
          <a:p>
            <a:pPr marL="0" indent="0">
              <a:lnSpc>
                <a:spcPct val="32000"/>
              </a:lnSpc>
              <a:buSzPts val="2800"/>
            </a:pPr>
            <a:endParaRPr lang="en-US" sz="3000" b="1" dirty="0" smtClean="0"/>
          </a:p>
          <a:p>
            <a:pPr marL="514350" indent="-514350">
              <a:lnSpc>
                <a:spcPct val="32000"/>
              </a:lnSpc>
              <a:buSzPts val="2800"/>
              <a:buAutoNum type="arabicPeriod"/>
            </a:pPr>
            <a:r>
              <a:rPr lang="en-US" sz="3000" b="1" dirty="0" smtClean="0"/>
              <a:t>TỔNG QUAN VỀ ĐỀ TÀI</a:t>
            </a:r>
            <a:endParaRPr lang="en-US" sz="3000" b="1" dirty="0" smtClean="0"/>
          </a:p>
          <a:p>
            <a:pPr>
              <a:lnSpc>
                <a:spcPct val="100000"/>
              </a:lnSpc>
              <a:buSzPts val="2800"/>
            </a:pPr>
            <a:r>
              <a:rPr lang="en-US" sz="2400" b="1" dirty="0" smtClean="0"/>
              <a:t>1.3. </a:t>
            </a:r>
            <a:r>
              <a:rPr lang="en-US" sz="2400" b="1" dirty="0" err="1" smtClean="0"/>
              <a:t>Công</a:t>
            </a:r>
            <a:r>
              <a:rPr lang="en-US" sz="2400" b="1" dirty="0" smtClean="0"/>
              <a:t> </a:t>
            </a:r>
            <a:r>
              <a:rPr lang="en-US" sz="2400" b="1" dirty="0" err="1" smtClean="0"/>
              <a:t>cụ</a:t>
            </a:r>
            <a:r>
              <a:rPr lang="en-US" sz="2400" b="1" dirty="0" smtClean="0"/>
              <a:t> </a:t>
            </a:r>
            <a:r>
              <a:rPr lang="en-US" sz="2400" b="1" dirty="0" err="1" smtClean="0"/>
              <a:t>và</a:t>
            </a:r>
            <a:r>
              <a:rPr lang="en-US" sz="2400" b="1" dirty="0" smtClean="0"/>
              <a:t> </a:t>
            </a:r>
            <a:r>
              <a:rPr lang="en-US" sz="2400" b="1" dirty="0" err="1" smtClean="0"/>
              <a:t>nền</a:t>
            </a:r>
            <a:r>
              <a:rPr lang="en-US" sz="2400" b="1" dirty="0" smtClean="0"/>
              <a:t> </a:t>
            </a:r>
            <a:r>
              <a:rPr lang="en-US" sz="2400" b="1" dirty="0" err="1" smtClean="0"/>
              <a:t>tảng</a:t>
            </a:r>
            <a:r>
              <a:rPr lang="en-US" sz="2400" b="1" dirty="0" smtClean="0"/>
              <a:t> </a:t>
            </a:r>
            <a:endParaRPr lang="en-US" sz="2400" b="1" dirty="0"/>
          </a:p>
        </p:txBody>
      </p:sp>
      <p:sp>
        <p:nvSpPr>
          <p:cNvPr id="3" name="Rounded Rectangle 2"/>
          <p:cNvSpPr/>
          <p:nvPr/>
        </p:nvSpPr>
        <p:spPr>
          <a:xfrm>
            <a:off x="1200727" y="1436914"/>
            <a:ext cx="9782121" cy="5044273"/>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200727" y="2401556"/>
            <a:ext cx="9782121" cy="20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783393" y="1765347"/>
            <a:ext cx="6410849" cy="523220"/>
          </a:xfrm>
          <a:prstGeom prst="rect">
            <a:avLst/>
          </a:prstGeom>
          <a:noFill/>
        </p:spPr>
        <p:txBody>
          <a:bodyPr wrap="square" rtlCol="0">
            <a:spAutoFit/>
          </a:bodyPr>
          <a:lstStyle/>
          <a:p>
            <a:pPr algn="ctr"/>
            <a:r>
              <a:rPr lang="en-US" sz="2800" b="1" dirty="0" smtClean="0"/>
              <a:t>ANDROID VÀ IOS </a:t>
            </a:r>
            <a:endParaRPr lang="en-US" sz="2800" b="1" dirty="0"/>
          </a:p>
        </p:txBody>
      </p:sp>
      <p:sp>
        <p:nvSpPr>
          <p:cNvPr id="10" name="AutoShape 2" descr="File:Unity Hub Logo.png - Wikimedia Commons"/>
          <p:cNvSpPr>
            <a:spLocks noChangeAspect="1" noChangeArrowheads="1"/>
          </p:cNvSpPr>
          <p:nvPr/>
        </p:nvSpPr>
        <p:spPr bwMode="auto">
          <a:xfrm>
            <a:off x="3069597" y="4146618"/>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11" name="AutoShape 4" descr="File:Unity Hub Logo.png - Wikimedia Commons"/>
          <p:cNvSpPr>
            <a:spLocks noChangeAspect="1" noChangeArrowheads="1"/>
          </p:cNvSpPr>
          <p:nvPr/>
        </p:nvSpPr>
        <p:spPr bwMode="auto">
          <a:xfrm>
            <a:off x="3005783" y="413367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3" name="Picture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91967" y="2786228"/>
            <a:ext cx="1187764" cy="1117896"/>
          </a:xfrm>
          <a:prstGeom prst="rect">
            <a:avLst/>
          </a:prstGeom>
        </p:spPr>
      </p:pic>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694" y="2731745"/>
            <a:ext cx="1158246" cy="1309100"/>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01782" y="2693179"/>
            <a:ext cx="2223180" cy="1168962"/>
          </a:xfrm>
          <a:prstGeom prst="rect">
            <a:avLst/>
          </a:prstGeom>
        </p:spPr>
      </p:pic>
      <p:sp>
        <p:nvSpPr>
          <p:cNvPr id="20" name="TextBox 19"/>
          <p:cNvSpPr txBox="1"/>
          <p:nvPr/>
        </p:nvSpPr>
        <p:spPr>
          <a:xfrm>
            <a:off x="1883890" y="4091633"/>
            <a:ext cx="1994773" cy="369332"/>
          </a:xfrm>
          <a:prstGeom prst="rect">
            <a:avLst/>
          </a:prstGeom>
          <a:noFill/>
        </p:spPr>
        <p:txBody>
          <a:bodyPr wrap="square" rtlCol="0">
            <a:spAutoFit/>
          </a:bodyPr>
          <a:lstStyle/>
          <a:p>
            <a:pPr algn="ctr"/>
            <a:r>
              <a:rPr lang="vi-VN" sz="1800" dirty="0"/>
              <a:t>Unity Hub</a:t>
            </a:r>
            <a:endParaRPr lang="en-US" sz="1800" dirty="0"/>
          </a:p>
        </p:txBody>
      </p:sp>
      <p:sp>
        <p:nvSpPr>
          <p:cNvPr id="21" name="TextBox 20"/>
          <p:cNvSpPr txBox="1"/>
          <p:nvPr/>
        </p:nvSpPr>
        <p:spPr>
          <a:xfrm>
            <a:off x="4859876" y="4040845"/>
            <a:ext cx="1994773" cy="369332"/>
          </a:xfrm>
          <a:prstGeom prst="rect">
            <a:avLst/>
          </a:prstGeom>
          <a:noFill/>
        </p:spPr>
        <p:txBody>
          <a:bodyPr wrap="square" rtlCol="0">
            <a:spAutoFit/>
          </a:bodyPr>
          <a:lstStyle/>
          <a:p>
            <a:pPr algn="ctr"/>
            <a:r>
              <a:rPr lang="vi-VN" sz="1800" dirty="0"/>
              <a:t>Unity Editor</a:t>
            </a:r>
            <a:endParaRPr lang="en-US" sz="1800" dirty="0"/>
          </a:p>
        </p:txBody>
      </p:sp>
      <p:sp>
        <p:nvSpPr>
          <p:cNvPr id="23" name="TextBox 22"/>
          <p:cNvSpPr txBox="1"/>
          <p:nvPr/>
        </p:nvSpPr>
        <p:spPr>
          <a:xfrm>
            <a:off x="7900211" y="4019072"/>
            <a:ext cx="2223180" cy="369332"/>
          </a:xfrm>
          <a:prstGeom prst="rect">
            <a:avLst/>
          </a:prstGeom>
          <a:noFill/>
        </p:spPr>
        <p:txBody>
          <a:bodyPr wrap="square" rtlCol="0">
            <a:spAutoFit/>
          </a:bodyPr>
          <a:lstStyle/>
          <a:p>
            <a:pPr algn="ctr"/>
            <a:r>
              <a:rPr lang="en-US" sz="1800"/>
              <a:t>Visual Studio 2019 </a:t>
            </a:r>
            <a:endParaRPr lang="en-US" sz="1800" dirty="0"/>
          </a:p>
        </p:txBody>
      </p:sp>
      <p:cxnSp>
        <p:nvCxnSpPr>
          <p:cNvPr id="25" name="Straight Connector 24"/>
          <p:cNvCxnSpPr/>
          <p:nvPr/>
        </p:nvCxnSpPr>
        <p:spPr>
          <a:xfrm flipV="1">
            <a:off x="1185705" y="5395966"/>
            <a:ext cx="9797143" cy="301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3069597" y="5627077"/>
            <a:ext cx="5942204" cy="369332"/>
          </a:xfrm>
          <a:prstGeom prst="rect">
            <a:avLst/>
          </a:prstGeom>
          <a:noFill/>
        </p:spPr>
        <p:txBody>
          <a:bodyPr wrap="square" rtlCol="0">
            <a:spAutoFit/>
          </a:bodyPr>
          <a:lstStyle/>
          <a:p>
            <a:pPr algn="ctr"/>
            <a:r>
              <a:rPr lang="en-US" sz="1800" b="1" dirty="0" smtClean="0"/>
              <a:t>NGÔN NGỮ LẬP TRÌNH: C#</a:t>
            </a:r>
            <a:endParaRPr lang="en-US" sz="18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045028" y="2235405"/>
            <a:ext cx="2783393" cy="830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00000"/>
              </a:lnSpc>
              <a:buSzPts val="2800"/>
            </a:pPr>
            <a:r>
              <a:rPr lang="en-US" sz="3000" b="1" dirty="0" smtClean="0"/>
              <a:t>2. THIẾT KẾ HỆ THỐNG</a:t>
            </a:r>
            <a:endParaRPr lang="en-US" sz="3000" b="1" dirty="0" smtClean="0"/>
          </a:p>
          <a:p>
            <a:pPr>
              <a:lnSpc>
                <a:spcPct val="100000"/>
              </a:lnSpc>
              <a:buSzPts val="2800"/>
            </a:pPr>
            <a:r>
              <a:rPr lang="en-US" sz="2400" b="1" dirty="0" smtClean="0"/>
              <a:t>2.1. </a:t>
            </a:r>
            <a:r>
              <a:rPr lang="en-US" sz="2400" b="1" dirty="0" err="1" smtClean="0"/>
              <a:t>Yêu</a:t>
            </a:r>
            <a:r>
              <a:rPr lang="en-US" sz="2400" b="1" dirty="0" smtClean="0"/>
              <a:t> </a:t>
            </a:r>
            <a:r>
              <a:rPr lang="en-US" sz="2400" b="1" dirty="0" err="1" smtClean="0"/>
              <a:t>cầu</a:t>
            </a:r>
            <a:r>
              <a:rPr lang="en-US" sz="2400" b="1" dirty="0" smtClean="0"/>
              <a:t> </a:t>
            </a:r>
            <a:r>
              <a:rPr lang="en-US" sz="2400" b="1" dirty="0" err="1" smtClean="0"/>
              <a:t>chức</a:t>
            </a:r>
            <a:r>
              <a:rPr lang="en-US" sz="2400" b="1" dirty="0" smtClean="0"/>
              <a:t> </a:t>
            </a:r>
            <a:r>
              <a:rPr lang="en-US" sz="2400" b="1" dirty="0" err="1" smtClean="0"/>
              <a:t>năng</a:t>
            </a:r>
            <a:r>
              <a:rPr lang="en-US" sz="2400" b="1" dirty="0" smtClean="0"/>
              <a:t> game </a:t>
            </a:r>
            <a:endParaRPr lang="en-US" sz="2400" b="1" dirty="0"/>
          </a:p>
        </p:txBody>
      </p:sp>
      <p:sp>
        <p:nvSpPr>
          <p:cNvPr id="3" name="TextBox 2"/>
          <p:cNvSpPr txBox="1"/>
          <p:nvPr/>
        </p:nvSpPr>
        <p:spPr>
          <a:xfrm>
            <a:off x="728504" y="2458612"/>
            <a:ext cx="3416440" cy="400110"/>
          </a:xfrm>
          <a:prstGeom prst="rect">
            <a:avLst/>
          </a:prstGeom>
          <a:noFill/>
        </p:spPr>
        <p:txBody>
          <a:bodyPr wrap="square" rtlCol="0">
            <a:spAutoFit/>
          </a:bodyPr>
          <a:lstStyle/>
          <a:p>
            <a:pPr algn="ctr"/>
            <a:r>
              <a:rPr lang="en-US" sz="2000" dirty="0" err="1" smtClean="0">
                <a:solidFill>
                  <a:schemeClr val="bg1"/>
                </a:solidFill>
              </a:rPr>
              <a:t>Yêu</a:t>
            </a:r>
            <a:r>
              <a:rPr lang="en-US" sz="2000" dirty="0" smtClean="0">
                <a:solidFill>
                  <a:schemeClr val="bg1"/>
                </a:solidFill>
              </a:rPr>
              <a:t> </a:t>
            </a:r>
            <a:r>
              <a:rPr lang="en-US" sz="2000" dirty="0" err="1" smtClean="0">
                <a:solidFill>
                  <a:schemeClr val="bg1"/>
                </a:solidFill>
              </a:rPr>
              <a:t>cầu</a:t>
            </a:r>
            <a:r>
              <a:rPr lang="en-US" sz="2000" dirty="0" smtClean="0">
                <a:solidFill>
                  <a:schemeClr val="bg1"/>
                </a:solidFill>
              </a:rPr>
              <a:t> </a:t>
            </a:r>
            <a:r>
              <a:rPr lang="en-US" sz="2000" dirty="0" err="1" smtClean="0">
                <a:solidFill>
                  <a:schemeClr val="bg1"/>
                </a:solidFill>
              </a:rPr>
              <a:t>chức</a:t>
            </a:r>
            <a:r>
              <a:rPr lang="en-US" sz="2000" dirty="0" smtClean="0">
                <a:solidFill>
                  <a:schemeClr val="bg1"/>
                </a:solidFill>
              </a:rPr>
              <a:t> </a:t>
            </a:r>
            <a:r>
              <a:rPr lang="en-US" sz="2000" dirty="0" err="1" smtClean="0">
                <a:solidFill>
                  <a:schemeClr val="bg1"/>
                </a:solidFill>
              </a:rPr>
              <a:t>năng</a:t>
            </a:r>
            <a:r>
              <a:rPr lang="en-US" sz="2000" dirty="0" smtClean="0">
                <a:solidFill>
                  <a:schemeClr val="bg1"/>
                </a:solidFill>
              </a:rPr>
              <a:t> </a:t>
            </a:r>
            <a:endParaRPr lang="en-US" sz="2000" dirty="0">
              <a:solidFill>
                <a:schemeClr val="bg1"/>
              </a:solidFill>
            </a:endParaRPr>
          </a:p>
        </p:txBody>
      </p:sp>
      <p:cxnSp>
        <p:nvCxnSpPr>
          <p:cNvPr id="8" name="Straight Arrow Connector 7"/>
          <p:cNvCxnSpPr/>
          <p:nvPr/>
        </p:nvCxnSpPr>
        <p:spPr>
          <a:xfrm flipV="1">
            <a:off x="3848519" y="1630790"/>
            <a:ext cx="1517301" cy="964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endCxn id="14" idx="1"/>
          </p:cNvCxnSpPr>
          <p:nvPr/>
        </p:nvCxnSpPr>
        <p:spPr>
          <a:xfrm flipV="1">
            <a:off x="3828421" y="2335259"/>
            <a:ext cx="1507255" cy="260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15" idx="1"/>
          </p:cNvCxnSpPr>
          <p:nvPr/>
        </p:nvCxnSpPr>
        <p:spPr>
          <a:xfrm>
            <a:off x="3828421" y="2658992"/>
            <a:ext cx="1507255" cy="1293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5365820" y="1233275"/>
            <a:ext cx="5124660" cy="6732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Chức</a:t>
            </a:r>
            <a:r>
              <a:rPr lang="en-US" dirty="0" smtClean="0"/>
              <a:t> </a:t>
            </a:r>
            <a:r>
              <a:rPr lang="en-US" dirty="0" err="1" smtClean="0"/>
              <a:t>năng</a:t>
            </a:r>
            <a:r>
              <a:rPr lang="en-US" dirty="0" smtClean="0"/>
              <a:t> </a:t>
            </a:r>
            <a:r>
              <a:rPr lang="en-US" dirty="0" err="1" smtClean="0"/>
              <a:t>chăm</a:t>
            </a:r>
            <a:r>
              <a:rPr lang="en-US" dirty="0" smtClean="0"/>
              <a:t> </a:t>
            </a:r>
            <a:r>
              <a:rPr lang="en-US" dirty="0" err="1" smtClean="0"/>
              <a:t>sóc, tương tác với nhân vật</a:t>
            </a:r>
            <a:endParaRPr lang="en-US" dirty="0"/>
          </a:p>
        </p:txBody>
      </p:sp>
      <p:sp>
        <p:nvSpPr>
          <p:cNvPr id="14" name="Rounded Rectangle 13"/>
          <p:cNvSpPr/>
          <p:nvPr/>
        </p:nvSpPr>
        <p:spPr>
          <a:xfrm>
            <a:off x="5335676" y="1987450"/>
            <a:ext cx="5154804" cy="695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Chức</a:t>
            </a:r>
            <a:r>
              <a:rPr lang="en-US" dirty="0" smtClean="0"/>
              <a:t> </a:t>
            </a:r>
            <a:r>
              <a:rPr lang="en-US" dirty="0" err="1" smtClean="0"/>
              <a:t>năng</a:t>
            </a:r>
            <a:r>
              <a:rPr lang="en-US" dirty="0" smtClean="0"/>
              <a:t> </a:t>
            </a:r>
            <a:r>
              <a:rPr lang="en-US" dirty="0" err="1" smtClean="0"/>
              <a:t>nhận</a:t>
            </a:r>
            <a:r>
              <a:rPr lang="en-US" dirty="0" smtClean="0"/>
              <a:t> </a:t>
            </a:r>
            <a:r>
              <a:rPr lang="en-US" dirty="0" err="1" smtClean="0"/>
              <a:t>diện và nhại lại</a:t>
            </a:r>
            <a:r>
              <a:rPr lang="en-US" dirty="0" smtClean="0"/>
              <a:t> </a:t>
            </a:r>
            <a:r>
              <a:rPr lang="en-US" dirty="0" err="1" smtClean="0"/>
              <a:t>giọng</a:t>
            </a:r>
            <a:r>
              <a:rPr lang="en-US" dirty="0" smtClean="0"/>
              <a:t> </a:t>
            </a:r>
            <a:r>
              <a:rPr lang="en-US" dirty="0" err="1" smtClean="0"/>
              <a:t>nói</a:t>
            </a:r>
            <a:r>
              <a:rPr lang="en-US" dirty="0" smtClean="0"/>
              <a:t> </a:t>
            </a:r>
            <a:endParaRPr lang="en-US" dirty="0"/>
          </a:p>
        </p:txBody>
      </p:sp>
      <p:sp>
        <p:nvSpPr>
          <p:cNvPr id="15" name="Rounded Rectangle 14"/>
          <p:cNvSpPr/>
          <p:nvPr/>
        </p:nvSpPr>
        <p:spPr>
          <a:xfrm>
            <a:off x="5335676" y="3604529"/>
            <a:ext cx="5154804" cy="695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Chức</a:t>
            </a:r>
            <a:r>
              <a:rPr lang="en-US" dirty="0" smtClean="0"/>
              <a:t> </a:t>
            </a:r>
            <a:r>
              <a:rPr lang="en-US" dirty="0" err="1" smtClean="0"/>
              <a:t>năng</a:t>
            </a:r>
            <a:r>
              <a:rPr lang="en-US" dirty="0" smtClean="0"/>
              <a:t> </a:t>
            </a:r>
            <a:r>
              <a:rPr lang="en-US" dirty="0" err="1" smtClean="0"/>
              <a:t>tham gia các mini-games</a:t>
            </a:r>
            <a:endParaRPr lang="en-US" dirty="0"/>
          </a:p>
        </p:txBody>
      </p:sp>
      <p:sp>
        <p:nvSpPr>
          <p:cNvPr id="19" name="Rounded Rectangle 18"/>
          <p:cNvSpPr/>
          <p:nvPr/>
        </p:nvSpPr>
        <p:spPr>
          <a:xfrm>
            <a:off x="1044973" y="5080597"/>
            <a:ext cx="2783393" cy="8305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smtClean="0"/>
              <a:t>Yêu</a:t>
            </a:r>
            <a:r>
              <a:rPr lang="en-US" sz="2000" dirty="0" smtClean="0"/>
              <a:t> </a:t>
            </a:r>
            <a:r>
              <a:rPr lang="en-US" sz="2000" dirty="0" err="1" smtClean="0"/>
              <a:t>cầu</a:t>
            </a:r>
            <a:r>
              <a:rPr lang="en-US" sz="2000" dirty="0" smtClean="0"/>
              <a:t> phi </a:t>
            </a:r>
            <a:r>
              <a:rPr lang="en-US" sz="2000" dirty="0" err="1" smtClean="0"/>
              <a:t>chức</a:t>
            </a:r>
            <a:r>
              <a:rPr lang="en-US" sz="2000" dirty="0" smtClean="0"/>
              <a:t> </a:t>
            </a:r>
            <a:endParaRPr lang="en-US" sz="2000" dirty="0" smtClean="0"/>
          </a:p>
        </p:txBody>
      </p:sp>
      <p:cxnSp>
        <p:nvCxnSpPr>
          <p:cNvPr id="21" name="Straight Arrow Connector 20"/>
          <p:cNvCxnSpPr>
            <a:stCxn id="19" idx="3"/>
            <a:endCxn id="24" idx="1"/>
          </p:cNvCxnSpPr>
          <p:nvPr/>
        </p:nvCxnSpPr>
        <p:spPr>
          <a:xfrm flipV="1">
            <a:off x="3828366" y="4857081"/>
            <a:ext cx="1507490" cy="6388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5" idx="1"/>
          </p:cNvCxnSpPr>
          <p:nvPr/>
        </p:nvCxnSpPr>
        <p:spPr>
          <a:xfrm>
            <a:off x="3861574" y="5528278"/>
            <a:ext cx="1473835" cy="315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a:xfrm>
            <a:off x="5335641" y="4509674"/>
            <a:ext cx="5154804" cy="695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Cấu</a:t>
            </a:r>
            <a:r>
              <a:rPr lang="en-US" dirty="0" smtClean="0"/>
              <a:t> hình nhẹ phù hợp với đa dạng thiết bị </a:t>
            </a:r>
            <a:endParaRPr lang="en-US" dirty="0"/>
          </a:p>
        </p:txBody>
      </p:sp>
      <p:sp>
        <p:nvSpPr>
          <p:cNvPr id="25" name="Rounded Rectangle 24"/>
          <p:cNvSpPr/>
          <p:nvPr/>
        </p:nvSpPr>
        <p:spPr>
          <a:xfrm>
            <a:off x="5335537" y="5496067"/>
            <a:ext cx="5154804" cy="695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Giao</a:t>
            </a:r>
            <a:r>
              <a:rPr lang="en-US" dirty="0" smtClean="0"/>
              <a:t> </a:t>
            </a:r>
            <a:r>
              <a:rPr lang="en-US" dirty="0" err="1" smtClean="0"/>
              <a:t>diện thân thiện dễ sử dụng</a:t>
            </a:r>
            <a:endParaRPr lang="en-US" dirty="0"/>
          </a:p>
        </p:txBody>
      </p:sp>
      <p:sp>
        <p:nvSpPr>
          <p:cNvPr id="31" name="Rounded Rectangle 30"/>
          <p:cNvSpPr/>
          <p:nvPr/>
        </p:nvSpPr>
        <p:spPr>
          <a:xfrm>
            <a:off x="5335676" y="2787059"/>
            <a:ext cx="5154804" cy="6956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Mua</a:t>
            </a:r>
            <a:r>
              <a:rPr lang="en-US" dirty="0" smtClean="0"/>
              <a:t> </a:t>
            </a:r>
            <a:r>
              <a:rPr lang="en-US" dirty="0" err="1" smtClean="0"/>
              <a:t>sắm</a:t>
            </a:r>
            <a:r>
              <a:rPr lang="en-US" dirty="0" smtClean="0"/>
              <a:t> </a:t>
            </a:r>
            <a:r>
              <a:rPr lang="en-US" dirty="0" err="1" smtClean="0"/>
              <a:t>đồ</a:t>
            </a:r>
            <a:r>
              <a:rPr lang="en-US" dirty="0" smtClean="0"/>
              <a:t> </a:t>
            </a:r>
            <a:r>
              <a:rPr lang="en-US" dirty="0" err="1" smtClean="0"/>
              <a:t>ăn cho nhân vật</a:t>
            </a:r>
            <a:endParaRPr lang="en-US" dirty="0"/>
          </a:p>
        </p:txBody>
      </p:sp>
      <p:cxnSp>
        <p:nvCxnSpPr>
          <p:cNvPr id="35" name="Straight Arrow Connector 34"/>
          <p:cNvCxnSpPr>
            <a:endCxn id="31" idx="1"/>
          </p:cNvCxnSpPr>
          <p:nvPr/>
        </p:nvCxnSpPr>
        <p:spPr>
          <a:xfrm>
            <a:off x="3868617" y="2650061"/>
            <a:ext cx="1467059" cy="484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00000"/>
              </a:lnSpc>
              <a:buSzPts val="2800"/>
            </a:pPr>
            <a:r>
              <a:rPr lang="en-US" sz="3000" b="1" dirty="0" smtClean="0"/>
              <a:t>2. THIẾT KẾ HỆ THỐNG</a:t>
            </a:r>
            <a:endParaRPr lang="en-US" sz="3000" b="1" dirty="0" smtClean="0"/>
          </a:p>
          <a:p>
            <a:pPr>
              <a:lnSpc>
                <a:spcPct val="122000"/>
              </a:lnSpc>
              <a:buSzPts val="2800"/>
            </a:pPr>
            <a:r>
              <a:rPr lang="en-US" sz="2400" b="1" dirty="0" smtClean="0"/>
              <a:t>2.2. </a:t>
            </a:r>
            <a:r>
              <a:rPr lang="en-US" sz="2400" b="1" dirty="0" err="1" smtClean="0"/>
              <a:t>Biểu đồ</a:t>
            </a:r>
            <a:r>
              <a:rPr lang="en-US" sz="2400" b="1" dirty="0" smtClean="0"/>
              <a:t> Use Case người dùng</a:t>
            </a:r>
            <a:endParaRPr lang="en-US" sz="2400" b="1" dirty="0"/>
          </a:p>
        </p:txBody>
      </p:sp>
      <p:sp>
        <p:nvSpPr>
          <p:cNvPr id="2" name="AutoShape 2" descr="GitHub - arduino/Arduino: Arduino IDE 1.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6" name="Picture 5"/>
          <p:cNvPicPr/>
          <p:nvPr/>
        </p:nvPicPr>
        <p:blipFill>
          <a:blip r:embed="rId1"/>
          <a:stretch>
            <a:fillRect/>
          </a:stretch>
        </p:blipFill>
        <p:spPr>
          <a:xfrm>
            <a:off x="2084070" y="1226185"/>
            <a:ext cx="7269480" cy="4531995"/>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2000"/>
              </a:lnSpc>
              <a:buSzPts val="2800"/>
            </a:pPr>
            <a:r>
              <a:rPr lang="en-US" sz="3000" b="1" dirty="0" smtClean="0"/>
              <a:t>3. TRIỂN KHAI THỰC NGHIỆM</a:t>
            </a:r>
            <a:endParaRPr lang="en-US" sz="2400" b="1" dirty="0"/>
          </a:p>
        </p:txBody>
      </p:sp>
      <p:sp>
        <p:nvSpPr>
          <p:cNvPr id="2" name="AutoShape 2" descr="GitHub - arduino/Arduino: Arduino IDE 1.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7" name="TextBox 4"/>
          <p:cNvSpPr txBox="1"/>
          <p:nvPr>
            <p:custDataLst>
              <p:tags r:id="rId1"/>
            </p:custDataLst>
          </p:nvPr>
        </p:nvSpPr>
        <p:spPr>
          <a:xfrm>
            <a:off x="1200785" y="1224915"/>
            <a:ext cx="4096385" cy="400050"/>
          </a:xfrm>
          <a:prstGeom prst="rect">
            <a:avLst/>
          </a:prstGeom>
          <a:noFill/>
          <a:ln>
            <a:noFill/>
          </a:ln>
        </p:spPr>
        <p:txBody>
          <a:bodyPr lIns="91425" tIns="91425" rIns="91425" bIns="91425" anchor="t" anchorCtr="0">
            <a:noAutofit/>
          </a:bodyPr>
          <a:lstStyle>
            <a:defPPr marR="0" lvl="0" algn="l" rtl="0">
              <a:lnSpc>
                <a:spcPct val="100000"/>
              </a:lnSpc>
              <a:spcBef>
                <a:spcPts val="0"/>
              </a:spcBef>
              <a:spcAft>
                <a:spcPts val="0"/>
              </a:spcAft>
            </a:defPPr>
            <a:lvl1pPr marL="571500" indent="-342900">
              <a:buClr>
                <a:srgbClr val="3D4965"/>
              </a:buClr>
              <a:buSzPct val="100000"/>
              <a:buFont typeface="Wingdings" panose="05000000000000000000" pitchFamily="2" charset="2"/>
              <a:buChar char="Ø"/>
              <a:defRPr sz="2000">
                <a:solidFill>
                  <a:srgbClr val="3D4965"/>
                </a:solidFill>
                <a:latin typeface="Sitka Banner Semibold" pitchFamily="2" charset="0"/>
              </a:defRPr>
            </a:lvl1pPr>
          </a:lstStyle>
          <a:p>
            <a:r>
              <a:rPr lang="en-US" sz="1800" b="1">
                <a:solidFill>
                  <a:schemeClr val="tx1"/>
                </a:solidFill>
                <a:latin typeface="Times New Roman" panose="02020603050405020304" pitchFamily="18" charset="0"/>
                <a:cs typeface="Times New Roman" panose="02020603050405020304" pitchFamily="18" charset="0"/>
              </a:rPr>
              <a:t>Một số giao diện chính</a:t>
            </a:r>
            <a:endParaRPr lang="en-US" sz="1800" b="1">
              <a:solidFill>
                <a:schemeClr val="tx1"/>
              </a:solidFill>
              <a:latin typeface="Times New Roman" panose="02020603050405020304" pitchFamily="18" charset="0"/>
              <a:cs typeface="Times New Roman" panose="02020603050405020304" pitchFamily="18" charset="0"/>
            </a:endParaRPr>
          </a:p>
        </p:txBody>
      </p:sp>
      <p:pic>
        <p:nvPicPr>
          <p:cNvPr id="8" name="Picture 7"/>
          <p:cNvPicPr>
            <a:picLocks noChangeAspect="1"/>
          </p:cNvPicPr>
          <p:nvPr>
            <p:custDataLst>
              <p:tags r:id="rId2"/>
            </p:custDataLst>
          </p:nvPr>
        </p:nvPicPr>
        <p:blipFill>
          <a:blip r:embed="rId3"/>
          <a:stretch>
            <a:fillRect/>
          </a:stretch>
        </p:blipFill>
        <p:spPr>
          <a:xfrm>
            <a:off x="2601595" y="1777365"/>
            <a:ext cx="6989445" cy="3907790"/>
          </a:xfrm>
          <a:prstGeom prst="rect">
            <a:avLst/>
          </a:prstGeom>
        </p:spPr>
      </p:pic>
      <p:sp>
        <p:nvSpPr>
          <p:cNvPr id="9" name="TextBox 6"/>
          <p:cNvSpPr txBox="1"/>
          <p:nvPr>
            <p:custDataLst>
              <p:tags r:id="rId4"/>
            </p:custDataLst>
          </p:nvPr>
        </p:nvSpPr>
        <p:spPr>
          <a:xfrm>
            <a:off x="4772660" y="5837555"/>
            <a:ext cx="2647315" cy="275590"/>
          </a:xfrm>
          <a:prstGeom prst="rect">
            <a:avLst/>
          </a:prstGeom>
          <a:noFill/>
        </p:spPr>
        <p:txBody>
          <a:bodyPr wrap="square" rtlCol="0">
            <a:spAutoFit/>
          </a:bodyPr>
          <a:p>
            <a:pPr algn="ctr"/>
            <a:r>
              <a:rPr lang="en-US" sz="1200" b="1" i="1">
                <a:latin typeface="Times New Roman" panose="02020603050405020304" pitchFamily="18" charset="0"/>
                <a:cs typeface="Times New Roman" panose="02020603050405020304" pitchFamily="18" charset="0"/>
              </a:rPr>
              <a:t>Giao diện màn hình phòng vui chơi</a:t>
            </a:r>
            <a:endParaRPr lang="en-US" sz="1200" b="1" i="1">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1"/>
          <p:cNvSpPr txBox="1"/>
          <p:nvPr/>
        </p:nvSpPr>
        <p:spPr>
          <a:xfrm>
            <a:off x="1200727" y="1"/>
            <a:ext cx="10991273" cy="107233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6000"/>
              <a:buFont typeface="Times New Roman" panose="02020603050405020304"/>
              <a:buNone/>
              <a:defRPr sz="6000" b="0" i="0" u="none" strike="noStrike" cap="none">
                <a:solidFill>
                  <a:schemeClr val="lt1"/>
                </a:solidFill>
                <a:latin typeface="Times New Roman" panose="02020603050405020304"/>
                <a:ea typeface="Times New Roman" panose="02020603050405020304"/>
                <a:cs typeface="Times New Roman" panose="02020603050405020304"/>
                <a:sym typeface="Times New Roman" panose="020206030504050203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22000"/>
              </a:lnSpc>
              <a:buSzPts val="2800"/>
            </a:pPr>
            <a:r>
              <a:rPr lang="en-US" sz="3000" b="1" dirty="0" smtClean="0"/>
              <a:t>3. TRIỂN KHAI THỰC NGHIỆM</a:t>
            </a:r>
            <a:endParaRPr lang="en-US" sz="2400" b="1" dirty="0"/>
          </a:p>
        </p:txBody>
      </p:sp>
      <p:sp>
        <p:nvSpPr>
          <p:cNvPr id="2" name="AutoShape 2" descr="GitHub - arduino/Arduino: Arduino IDE 1.x"/>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sp>
        <p:nvSpPr>
          <p:cNvPr id="9" name="TextBox 6"/>
          <p:cNvSpPr txBox="1"/>
          <p:nvPr>
            <p:custDataLst>
              <p:tags r:id="rId1"/>
            </p:custDataLst>
          </p:nvPr>
        </p:nvSpPr>
        <p:spPr>
          <a:xfrm>
            <a:off x="4772660" y="5623560"/>
            <a:ext cx="2647315" cy="275590"/>
          </a:xfrm>
          <a:prstGeom prst="rect">
            <a:avLst/>
          </a:prstGeom>
          <a:noFill/>
        </p:spPr>
        <p:txBody>
          <a:bodyPr wrap="square" rtlCol="0">
            <a:spAutoFit/>
          </a:bodyPr>
          <a:p>
            <a:pPr algn="ctr"/>
            <a:r>
              <a:rPr lang="en-US" sz="1200" b="1" i="1">
                <a:latin typeface="Times New Roman" panose="02020603050405020304" pitchFamily="18" charset="0"/>
                <a:cs typeface="Times New Roman" panose="02020603050405020304" pitchFamily="18" charset="0"/>
              </a:rPr>
              <a:t>Giao diện màn hình phòng ăn</a:t>
            </a:r>
            <a:endParaRPr lang="en-US" sz="1200" b="1" i="1">
              <a:latin typeface="Times New Roman" panose="02020603050405020304" pitchFamily="18" charset="0"/>
              <a:cs typeface="Times New Roman" panose="02020603050405020304" pitchFamily="18" charset="0"/>
            </a:endParaRPr>
          </a:p>
        </p:txBody>
      </p:sp>
      <p:pic>
        <p:nvPicPr>
          <p:cNvPr id="3" name="Picture 2"/>
          <p:cNvPicPr>
            <a:picLocks noChangeAspect="1"/>
          </p:cNvPicPr>
          <p:nvPr>
            <p:custDataLst>
              <p:tags r:id="rId2"/>
            </p:custDataLst>
          </p:nvPr>
        </p:nvPicPr>
        <p:blipFill>
          <a:blip r:embed="rId3"/>
          <a:stretch>
            <a:fillRect/>
          </a:stretch>
        </p:blipFill>
        <p:spPr>
          <a:xfrm>
            <a:off x="2360295" y="1341755"/>
            <a:ext cx="7471410" cy="4174490"/>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TABLE_ENDDRAG_ORIGIN_RECT" val="808*237"/>
  <p:tag name="TABLE_ENDDRAG_RECT" val="54*254*808*237"/>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Theme1">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ủ đề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2165</Words>
  <Application>WPS Presentation</Application>
  <PresentationFormat>Widescreen</PresentationFormat>
  <Paragraphs>140</Paragraphs>
  <Slides>15</Slides>
  <Notes>10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15</vt:i4>
      </vt:variant>
    </vt:vector>
  </HeadingPairs>
  <TitlesOfParts>
    <vt:vector size="29" baseType="lpstr">
      <vt:lpstr>Arial</vt:lpstr>
      <vt:lpstr>SimSun</vt:lpstr>
      <vt:lpstr>Wingdings</vt:lpstr>
      <vt:lpstr>Arial</vt:lpstr>
      <vt:lpstr>Times New Roman</vt:lpstr>
      <vt:lpstr>Calibri</vt:lpstr>
      <vt:lpstr>Times New Roman</vt:lpstr>
      <vt:lpstr>Roboto</vt:lpstr>
      <vt:lpstr>Sitka Banner Semibold</vt:lpstr>
      <vt:lpstr>Microsoft YaHei</vt:lpstr>
      <vt:lpstr>Arial Unicode MS</vt:lpstr>
      <vt:lpstr>Calibri Light</vt:lpstr>
      <vt:lpstr>Theme1</vt:lpstr>
      <vt:lpstr>Custom Design</vt:lpstr>
      <vt:lpstr>TRƯỜNG ĐẠI HỌC GIAO THÔNG VẬN TẢI UNIVERSITY OF TRANSPOST AND COMMUNICATIONS</vt:lpstr>
      <vt:lpstr>NỘI DUNG TRÌNH BÀY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TRƯỜNG ĐẠI HỌC GIAO THÔNG VẬN TẢI UNIVERSITY OF TRANSPOST AND COMMUNICATIONS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TRƯỜNG ĐẠI HỌC GIAO THÔNG VẬN TẢI UNIVERSITY OF TRANSPOST AND COMMUNICATIONS</dc:title>
  <dc:creator>NGUYEN QUANG  HUAN</dc:creator>
  <cp:lastModifiedBy>Ngô Thanh Long</cp:lastModifiedBy>
  <cp:revision>161</cp:revision>
  <dcterms:created xsi:type="dcterms:W3CDTF">2020-11-03T04:24:00Z</dcterms:created>
  <dcterms:modified xsi:type="dcterms:W3CDTF">2024-06-18T03:15:25Z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30776705E99741D5AF475C5AE7A437C8_12</vt:lpwstr>
  </property>
  <property fmtid="{D5CDD505-2E9C-101B-9397-08002B2CF9AE}" pid="3" name="KSOProductBuildVer">
    <vt:lpwstr>1033-12.2.0.17119</vt:lpwstr>
  </property>
</Properties>
</file>